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handoutMasterIdLst>
    <p:handoutMasterId r:id="rId21"/>
  </p:handoutMasterIdLst>
  <p:sldIdLst>
    <p:sldId id="305" r:id="rId2"/>
    <p:sldId id="326" r:id="rId3"/>
    <p:sldId id="344" r:id="rId4"/>
    <p:sldId id="339" r:id="rId5"/>
    <p:sldId id="348" r:id="rId6"/>
    <p:sldId id="342" r:id="rId7"/>
    <p:sldId id="349" r:id="rId8"/>
    <p:sldId id="350" r:id="rId9"/>
    <p:sldId id="346" r:id="rId10"/>
    <p:sldId id="351" r:id="rId11"/>
    <p:sldId id="329" r:id="rId12"/>
    <p:sldId id="330" r:id="rId13"/>
    <p:sldId id="332" r:id="rId14"/>
    <p:sldId id="333" r:id="rId15"/>
    <p:sldId id="334" r:id="rId16"/>
    <p:sldId id="316" r:id="rId17"/>
    <p:sldId id="317" r:id="rId18"/>
    <p:sldId id="318" r:id="rId1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330" y="-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465138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>
              <a:defRPr sz="1200"/>
            </a:lvl1pPr>
          </a:lstStyle>
          <a:p>
            <a:fld id="{1486C08A-EB22-4E7B-91BA-090E3965F4D6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675"/>
            <a:ext cx="3038475" cy="465138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>
              <a:defRPr sz="1200"/>
            </a:lvl1pPr>
          </a:lstStyle>
          <a:p>
            <a:fld id="{FD5B2A99-D468-4CC0-A8E8-24FDFC240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317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6725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1"/>
            <a:ext cx="3038475" cy="466725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>
              <a:defRPr sz="1200"/>
            </a:lvl1pPr>
          </a:lstStyle>
          <a:p>
            <a:fld id="{38344E76-3B7E-4144-AD02-1F6B5CCF26D3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3" rIns="91427" bIns="4571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vert="horz" lIns="91427" tIns="45713" rIns="91427" bIns="4571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6"/>
            <a:ext cx="3038475" cy="466725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29676"/>
            <a:ext cx="3038475" cy="466725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>
              <a:defRPr sz="1200"/>
            </a:lvl1pPr>
          </a:lstStyle>
          <a:p>
            <a:fld id="{FF1A6449-5BC5-4482-ABAC-EE7A81C7D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25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D49F-8C27-4C78-AA13-3695A415CBA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707B-A9F1-4DA2-8FA8-9C068B54E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36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D49F-8C27-4C78-AA13-3695A415CBA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707B-A9F1-4DA2-8FA8-9C068B54E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806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D49F-8C27-4C78-AA13-3695A415CBA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707B-A9F1-4DA2-8FA8-9C068B54E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37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D49F-8C27-4C78-AA13-3695A415CBA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707B-A9F1-4DA2-8FA8-9C068B54E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01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D49F-8C27-4C78-AA13-3695A415CBA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707B-A9F1-4DA2-8FA8-9C068B54E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29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D49F-8C27-4C78-AA13-3695A415CBA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707B-A9F1-4DA2-8FA8-9C068B54E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70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D49F-8C27-4C78-AA13-3695A415CBA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707B-A9F1-4DA2-8FA8-9C068B54E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2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D49F-8C27-4C78-AA13-3695A415CBA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707B-A9F1-4DA2-8FA8-9C068B54E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44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D49F-8C27-4C78-AA13-3695A415CBA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707B-A9F1-4DA2-8FA8-9C068B54E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65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D49F-8C27-4C78-AA13-3695A415CBA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707B-A9F1-4DA2-8FA8-9C068B54E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23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D49F-8C27-4C78-AA13-3695A415CBA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4707B-A9F1-4DA2-8FA8-9C068B54E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62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FD49F-8C27-4C78-AA13-3695A415CBA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4707B-A9F1-4DA2-8FA8-9C068B54E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63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view/rockwallengineering/home" TargetMode="Externa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rockwall.maps.arcgis.com/apps/webappviewer/index.html?id=58ca8e16ad23456db3124132408175fd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rockwallcountytexas.com/279/Road-Consortium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hyperlink" Target="https://www.rockwallcountytexas.com/279/Road-Consortiu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1600" y="3276600"/>
            <a:ext cx="62077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ROADWAY PROJECT</a:t>
            </a:r>
          </a:p>
          <a:p>
            <a:pPr algn="ctr"/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UPDATES</a:t>
            </a:r>
          </a:p>
          <a:p>
            <a:pPr algn="ctr"/>
            <a:endParaRPr lang="en-US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L:\City Shared\Logos\New City Logo\LogoTranparentBG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777" y="609600"/>
            <a:ext cx="2286000" cy="19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57176" y="5600312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 Rounded MT Bold" panose="020F0704030504030204" pitchFamily="34" charset="0"/>
              </a:rPr>
              <a:t>September 2022</a:t>
            </a:r>
          </a:p>
        </p:txBody>
      </p:sp>
    </p:spTree>
    <p:extLst>
      <p:ext uri="{BB962C8B-B14F-4D97-AF65-F5344CB8AC3E}">
        <p14:creationId xmlns:p14="http://schemas.microsoft.com/office/powerpoint/2010/main" val="2380156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8044" y="772990"/>
            <a:ext cx="57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Future Rockwall County Roadway </a:t>
            </a:r>
          </a:p>
          <a:p>
            <a:pPr algn="ctr"/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Consortium / TxDOT Projects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50119"/>
            <a:ext cx="1326327" cy="16767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343C91-C58E-4AAC-8A75-80D2A2312503}"/>
              </a:ext>
            </a:extLst>
          </p:cNvPr>
          <p:cNvSpPr/>
          <p:nvPr/>
        </p:nvSpPr>
        <p:spPr>
          <a:xfrm>
            <a:off x="457200" y="2167055"/>
            <a:ext cx="822960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u="sng" dirty="0">
                <a:latin typeface="Arial" panose="020B0604020202020204" pitchFamily="34" charset="0"/>
                <a:cs typeface="Arial" panose="020B0604020202020204" pitchFamily="34" charset="0"/>
              </a:rPr>
              <a:t>Roadways within the Rockwall City Limits</a:t>
            </a:r>
          </a:p>
          <a:p>
            <a:pPr algn="ctr"/>
            <a:endParaRPr lang="en-US" b="1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SH 205 South (John King to Kaufman County Line) – Existing 2-lane being constructing 4-lane divided roadway with allowance for an ultimate 6-lane divided roadway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FM 3549 (SH 66 to FM 552) – Existing 2-lane roadway being constructed to a 4-lane divided roadway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FM 549 (SH 276 to FM 740) – Existing 2-lane roadway being constructed to a 4-lane divided roadway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SH 205 (Downtown to John King) – Existing 2-lane roadway being constructed to 4-lane divided/undivided roadway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FM 552 (SH 205 to SH 66) – Existing 2-lane roadway being constructed to a 4-lane divided roadway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Horizon Road/Village Drive – Existing 2-lane and 4-lane roadway being constructed to a 4-lane divided roadway &amp; reconstructing the Village Dr. bridge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FM 3097/Horizon Road (Tubbs Road to FM 549) – Existing 2-lane roadway being constructed to a 4-lane roadway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SH 205 (Ralph Hall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Prkwy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to John King Blvd.) – Existing 2-lane roadway being constructed to a 6-lane divided roadway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B18C45-9B7F-494C-943C-5D048990B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7560" y="533400"/>
            <a:ext cx="1615440" cy="131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33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75354" y="3276600"/>
            <a:ext cx="63168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CAPITAL IMPROVEMENT</a:t>
            </a:r>
          </a:p>
          <a:p>
            <a:pPr algn="ctr"/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PROJECTS (CIP)</a:t>
            </a:r>
          </a:p>
          <a:p>
            <a:pPr algn="ctr"/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</a:p>
        </p:txBody>
      </p:sp>
      <p:pic>
        <p:nvPicPr>
          <p:cNvPr id="3" name="Picture 2" descr="L:\City Shared\Logos\New City Logo\LogoTranparentBG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777" y="609600"/>
            <a:ext cx="2286000" cy="19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6172200"/>
            <a:ext cx="8901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Rounded MT Bold" panose="020F0704030504030204" pitchFamily="34" charset="0"/>
                <a:hlinkClick r:id="rId3"/>
              </a:rPr>
              <a:t>https://sites.google.com/view/rockwallengineering/home</a:t>
            </a:r>
            <a:r>
              <a:rPr lang="en-US" dirty="0">
                <a:latin typeface="Arial Rounded MT Bold" panose="020F070403050403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83845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60" y="0"/>
            <a:ext cx="8624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12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324EC5-2EE6-4077-AC5E-D9CED8EC2C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99" t="13978" r="33368" b="1434"/>
          <a:stretch/>
        </p:blipFill>
        <p:spPr>
          <a:xfrm>
            <a:off x="914400" y="0"/>
            <a:ext cx="7391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26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506B54-CC0B-4729-ACD7-62510D6AA3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3772" r="33333"/>
          <a:stretch/>
        </p:blipFill>
        <p:spPr>
          <a:xfrm>
            <a:off x="914400" y="-6220"/>
            <a:ext cx="7315200" cy="687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15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77" y="0"/>
            <a:ext cx="802224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25522" y="6248400"/>
            <a:ext cx="365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https://rockwall.maps.arcgis.com/apps/webappviewer/index.html?id=58ca8e16ad23456db3124132408175fd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4340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:\City Shared\Logos\New City Logo\LogoTranparentBG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777" y="609600"/>
            <a:ext cx="2286000" cy="19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2819400"/>
            <a:ext cx="6629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 Rounded MT Bold" panose="020F0704030504030204" pitchFamily="34" charset="0"/>
              </a:rPr>
              <a:t>City of Rockwall </a:t>
            </a:r>
          </a:p>
          <a:p>
            <a:pPr algn="ctr"/>
            <a:endParaRPr lang="en-US" sz="2400" dirty="0">
              <a:latin typeface="Arial Rounded MT Bold" panose="020F0704030504030204" pitchFamily="34" charset="0"/>
            </a:endParaRPr>
          </a:p>
          <a:p>
            <a:pPr algn="ctr"/>
            <a:r>
              <a:rPr lang="en-US" sz="2400" dirty="0">
                <a:latin typeface="Arial Rounded MT Bold" panose="020F0704030504030204" pitchFamily="34" charset="0"/>
              </a:rPr>
              <a:t>Floodplain Management</a:t>
            </a:r>
          </a:p>
          <a:p>
            <a:pPr algn="ctr"/>
            <a:endParaRPr lang="en-US" sz="2400" dirty="0">
              <a:latin typeface="Arial Rounded MT Bold" panose="020F0704030504030204" pitchFamily="34" charset="0"/>
            </a:endParaRPr>
          </a:p>
          <a:p>
            <a:pPr algn="ctr"/>
            <a:endParaRPr lang="en-US" sz="2400" dirty="0">
              <a:latin typeface="Arial Rounded MT Bold" panose="020F0704030504030204" pitchFamily="34" charset="0"/>
            </a:endParaRPr>
          </a:p>
          <a:p>
            <a:pPr algn="ctr"/>
            <a:r>
              <a:rPr lang="en-US" sz="2400" dirty="0">
                <a:latin typeface="Arial Rounded MT Bold" panose="020F0704030504030204" pitchFamily="34" charset="0"/>
              </a:rPr>
              <a:t>September 2022</a:t>
            </a:r>
          </a:p>
        </p:txBody>
      </p:sp>
    </p:spTree>
    <p:extLst>
      <p:ext uri="{BB962C8B-B14F-4D97-AF65-F5344CB8AC3E}">
        <p14:creationId xmlns:p14="http://schemas.microsoft.com/office/powerpoint/2010/main" val="1727805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71600" y="226464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 Rounded MT Bold" panose="020F0704030504030204" pitchFamily="34" charset="0"/>
              </a:rPr>
              <a:t>Floodplain Management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8382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Arial Rounded MT Bold" panose="020F0704030504030204" pitchFamily="34" charset="0"/>
              </a:rPr>
              <a:t>Purpose:</a:t>
            </a:r>
            <a:r>
              <a:rPr lang="en-US" sz="2000" b="1" dirty="0">
                <a:latin typeface="Arial Rounded MT Bold" panose="020F0704030504030204" pitchFamily="34" charset="0"/>
              </a:rPr>
              <a:t> </a:t>
            </a:r>
            <a:r>
              <a:rPr lang="en-US" sz="2000" dirty="0">
                <a:latin typeface="Arial Rounded MT Bold" panose="020F0704030504030204" pitchFamily="34" charset="0"/>
              </a:rPr>
              <a:t>Promote the public health, safety and welfare and to minimize public and private losses due to flood conditions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16005" y="1801501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Rounded MT Bold" panose="020F0704030504030204" pitchFamily="34" charset="0"/>
              </a:rPr>
              <a:t>City of Rockwall participates in FEMA’s National Flood Insurance Program (NFIP)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05" y="1836683"/>
            <a:ext cx="1066800" cy="96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16005" y="3241838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Rounded MT Bold" panose="020F0704030504030204" pitchFamily="34" charset="0"/>
              </a:rPr>
              <a:t>City has adopted a Flood Hazard Damage Prevention and Control Ordinance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8156">
            <a:off x="6979367" y="2639974"/>
            <a:ext cx="1322422" cy="187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50142" y="4960579"/>
            <a:ext cx="3198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Rounded MT Bold" panose="020F0704030504030204" pitchFamily="34" charset="0"/>
              </a:rPr>
              <a:t>What’s my Flood Risk?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16924" y="4810638"/>
            <a:ext cx="4810125" cy="1506840"/>
            <a:chOff x="219075" y="3950885"/>
            <a:chExt cx="4810125" cy="1506840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23" b="10735"/>
            <a:stretch/>
          </p:blipFill>
          <p:spPr bwMode="auto">
            <a:xfrm>
              <a:off x="219075" y="4622455"/>
              <a:ext cx="4810125" cy="835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7" t="7794" r="11425" b="17207"/>
            <a:stretch/>
          </p:blipFill>
          <p:spPr bwMode="auto">
            <a:xfrm rot="20915073">
              <a:off x="506929" y="3950885"/>
              <a:ext cx="1494900" cy="992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69544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71600" y="226464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 Rounded MT Bold" panose="020F0704030504030204" pitchFamily="34" charset="0"/>
              </a:rPr>
              <a:t>Floodplain Management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7763" y="914400"/>
            <a:ext cx="374305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Arial Rounded MT Bold" panose="020F0704030504030204" pitchFamily="34" charset="0"/>
              </a:rPr>
              <a:t>Requirements: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 Rounded MT Bold" panose="020F0704030504030204" pitchFamily="34" charset="0"/>
              </a:rPr>
              <a:t>Design to 100-Year Fully Developed Watershed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 Rounded MT Bold" panose="020F0704030504030204" pitchFamily="34" charset="0"/>
              </a:rPr>
              <a:t>All structures must have a Finish Floor 2 feet above 100-Year water surface elevation.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 Rounded MT Bold" panose="020F0704030504030204" pitchFamily="34" charset="0"/>
              </a:rPr>
              <a:t>NO Fences in Floodplain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 Rounded MT Bold" panose="020F0704030504030204" pitchFamily="34" charset="0"/>
              </a:rPr>
              <a:t>NO Fill in Floodplain areas, unless a flood study is approved with no adverse impacts to adjacent properties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 Rounded MT Bold" panose="020F0704030504030204" pitchFamily="34" charset="0"/>
              </a:rPr>
              <a:t>Any Substantial Improvement to existing structure must meet current ordinance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144" y="1527962"/>
            <a:ext cx="4495800" cy="378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542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52600" y="712858"/>
            <a:ext cx="651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CITY BOND PROJECTS</a:t>
            </a:r>
          </a:p>
        </p:txBody>
      </p:sp>
      <p:pic>
        <p:nvPicPr>
          <p:cNvPr id="3" name="Picture 2" descr="L:\City Shared\Logos\New City Logo\LogoTranparentBG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1"/>
            <a:ext cx="1582616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1600199" y="2819400"/>
            <a:ext cx="68173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2018 STREET BOND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$85 Million over 10 years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Taxes are not increasing for Bond </a:t>
            </a:r>
          </a:p>
        </p:txBody>
      </p:sp>
    </p:spTree>
    <p:extLst>
      <p:ext uri="{BB962C8B-B14F-4D97-AF65-F5344CB8AC3E}">
        <p14:creationId xmlns:p14="http://schemas.microsoft.com/office/powerpoint/2010/main" val="3600574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42" y="1292311"/>
            <a:ext cx="7696200" cy="545647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876800" y="188618"/>
            <a:ext cx="3730417" cy="651654"/>
            <a:chOff x="6494421" y="2977317"/>
            <a:chExt cx="5181600" cy="87630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4421" y="2977317"/>
              <a:ext cx="5181600" cy="876300"/>
            </a:xfrm>
            <a:prstGeom prst="rect">
              <a:avLst/>
            </a:prstGeom>
          </p:spPr>
        </p:pic>
        <p:pic>
          <p:nvPicPr>
            <p:cNvPr id="31" name="Picture 30" descr="L:\City Shared\Logos\New City Logo\LogoTranparentBG2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949" y="3082438"/>
              <a:ext cx="762000" cy="66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/>
          <p:cNvGrpSpPr/>
          <p:nvPr/>
        </p:nvGrpSpPr>
        <p:grpSpPr>
          <a:xfrm>
            <a:off x="533400" y="188618"/>
            <a:ext cx="3750989" cy="651654"/>
            <a:chOff x="6524374" y="4004144"/>
            <a:chExt cx="5210175" cy="87630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24374" y="4004144"/>
              <a:ext cx="5210175" cy="876300"/>
            </a:xfrm>
            <a:prstGeom prst="rect">
              <a:avLst/>
            </a:prstGeom>
          </p:spPr>
        </p:pic>
        <p:pic>
          <p:nvPicPr>
            <p:cNvPr id="34" name="Picture 33" descr="L:\City Shared\Logos\New City Logo\LogoTranparentBG2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2935" y="4112094"/>
              <a:ext cx="762000" cy="66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Rectangle 34"/>
          <p:cNvSpPr/>
          <p:nvPr/>
        </p:nvSpPr>
        <p:spPr>
          <a:xfrm>
            <a:off x="4926856" y="675841"/>
            <a:ext cx="3681329" cy="4946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(</a:t>
            </a:r>
            <a:r>
              <a:rPr lang="en-US" dirty="0">
                <a:solidFill>
                  <a:prstClr val="black"/>
                </a:solidFill>
                <a:latin typeface="Arial Rounded MT Bold" panose="020F0704030504030204" pitchFamily="34" charset="0"/>
              </a:rPr>
              <a:t>Ridge Rd. to </a:t>
            </a:r>
            <a:r>
              <a:rPr lang="en-US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Greencrest</a:t>
            </a:r>
            <a:r>
              <a:rPr lang="en-US" dirty="0">
                <a:solidFill>
                  <a:prstClr val="black"/>
                </a:solidFill>
                <a:latin typeface="Arial Rounded MT Bold" panose="020F0704030504030204" pitchFamily="34" charset="0"/>
              </a:rPr>
              <a:t> Blvd.)</a:t>
            </a:r>
            <a:endParaRPr lang="en-US" sz="20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32633" y="707797"/>
            <a:ext cx="335829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(</a:t>
            </a:r>
            <a:r>
              <a:rPr lang="en-US" dirty="0">
                <a:solidFill>
                  <a:prstClr val="black"/>
                </a:solidFill>
                <a:latin typeface="Arial Rounded MT Bold" panose="020F0704030504030204" pitchFamily="34" charset="0"/>
              </a:rPr>
              <a:t>Briar Oaks Dr. to Ridge Rd.)</a:t>
            </a:r>
            <a:endParaRPr lang="en-US" sz="20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2473" y="6287121"/>
            <a:ext cx="538012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b="1" u="sng" dirty="0">
                <a:latin typeface="Arial Rounded MT Bold" panose="020F0704030504030204" pitchFamily="34" charset="0"/>
              </a:rPr>
              <a:t>Existing/Proposed:</a:t>
            </a:r>
            <a:r>
              <a:rPr lang="en-US" sz="1200" dirty="0">
                <a:latin typeface="Arial Rounded MT Bold" panose="020F0704030504030204" pitchFamily="34" charset="0"/>
              </a:rPr>
              <a:t>   - Turtle Cove: 36’ wide concrete roadway</a:t>
            </a:r>
          </a:p>
          <a:p>
            <a:r>
              <a:rPr lang="en-US" sz="1200" dirty="0">
                <a:latin typeface="Arial Rounded MT Bold" panose="020F0704030504030204" pitchFamily="34" charset="0"/>
              </a:rPr>
              <a:t>	                - W Yellow Jacket: 24’ wide concrete WB lanes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193" y="4994401"/>
            <a:ext cx="2552700" cy="17907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20361569">
            <a:off x="6251544" y="5362728"/>
            <a:ext cx="2853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ln w="1905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Finalizing Construction</a:t>
            </a:r>
          </a:p>
          <a:p>
            <a:pPr algn="ctr"/>
            <a:endParaRPr lang="en-US" sz="2800" b="1" i="1" dirty="0">
              <a:ln w="19050">
                <a:solidFill>
                  <a:srgbClr val="FF0000"/>
                </a:solidFill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894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38400" y="94874"/>
            <a:ext cx="3744199" cy="699586"/>
            <a:chOff x="-3186718" y="5123344"/>
            <a:chExt cx="5219700" cy="8763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186718" y="5123344"/>
              <a:ext cx="5219700" cy="876300"/>
            </a:xfrm>
            <a:prstGeom prst="rect">
              <a:avLst/>
            </a:prstGeom>
          </p:spPr>
        </p:pic>
        <p:pic>
          <p:nvPicPr>
            <p:cNvPr id="17" name="Picture 16" descr="L:\City Shared\Logos\New City Logo\LogoTranparentBG2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87245" y="5231294"/>
              <a:ext cx="762000" cy="66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ectangle 17"/>
          <p:cNvSpPr/>
          <p:nvPr/>
        </p:nvSpPr>
        <p:spPr>
          <a:xfrm>
            <a:off x="2413268" y="688076"/>
            <a:ext cx="376933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(</a:t>
            </a:r>
            <a:r>
              <a:rPr lang="en-US" dirty="0">
                <a:solidFill>
                  <a:prstClr val="black"/>
                </a:solidFill>
                <a:latin typeface="Arial Rounded MT Bold" panose="020F0704030504030204" pitchFamily="34" charset="0"/>
              </a:rPr>
              <a:t>Shores</a:t>
            </a:r>
            <a:r>
              <a:rPr lang="en-US" sz="20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Blvd to N. Goliad St.)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184820"/>
            <a:ext cx="8534400" cy="560028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0220" y="6063893"/>
            <a:ext cx="451906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b="1" u="sng" dirty="0">
                <a:latin typeface="Arial Rounded MT Bold" panose="020F0704030504030204" pitchFamily="34" charset="0"/>
              </a:rPr>
              <a:t>Existing:</a:t>
            </a:r>
            <a:r>
              <a:rPr lang="en-US" sz="1200" dirty="0">
                <a:latin typeface="Arial Rounded MT Bold" panose="020F0704030504030204" pitchFamily="34" charset="0"/>
              </a:rPr>
              <a:t>     	- 36’ wide concrete roadway with sidewalk in</a:t>
            </a:r>
          </a:p>
          <a:p>
            <a:r>
              <a:rPr lang="en-US" sz="1200" dirty="0">
                <a:latin typeface="Arial Rounded MT Bold" panose="020F0704030504030204" pitchFamily="34" charset="0"/>
              </a:rPr>
              <a:t>                           various locations</a:t>
            </a:r>
          </a:p>
          <a:p>
            <a:r>
              <a:rPr lang="en-US" sz="1200" b="1" u="sng" dirty="0">
                <a:latin typeface="Arial Rounded MT Bold" panose="020F0704030504030204" pitchFamily="34" charset="0"/>
              </a:rPr>
              <a:t>Proposed:</a:t>
            </a:r>
            <a:r>
              <a:rPr lang="en-US" sz="1200" b="1" dirty="0">
                <a:latin typeface="Arial Rounded MT Bold" panose="020F0704030504030204" pitchFamily="34" charset="0"/>
              </a:rPr>
              <a:t>  	 - </a:t>
            </a:r>
            <a:r>
              <a:rPr lang="en-US" sz="1200" dirty="0">
                <a:latin typeface="Arial Rounded MT Bold" panose="020F0704030504030204" pitchFamily="34" charset="0"/>
              </a:rPr>
              <a:t>40’ wide with 6’ sidewalks against curb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193" y="4994401"/>
            <a:ext cx="2552700" cy="1790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20361569">
            <a:off x="6251544" y="5362728"/>
            <a:ext cx="2853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ln w="1905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Finalizing Construction</a:t>
            </a:r>
          </a:p>
          <a:p>
            <a:pPr algn="ctr"/>
            <a:endParaRPr lang="en-US" sz="2800" b="1" i="1" dirty="0">
              <a:ln w="19050">
                <a:solidFill>
                  <a:srgbClr val="FF0000"/>
                </a:solidFill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249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8044" y="772990"/>
            <a:ext cx="57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Rockwall County Roadway </a:t>
            </a:r>
          </a:p>
          <a:p>
            <a:pPr algn="ctr"/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Consortium / TxDOT Projects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7560" y="533400"/>
            <a:ext cx="1615440" cy="13105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83508"/>
            <a:ext cx="8305799" cy="37397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50119"/>
            <a:ext cx="1326327" cy="16767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6006247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Rockwall County Roadway Consortium Monthly Report: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https://www.rockwallcountytexas.com/279/Road-Consortium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5112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219199" y="67441"/>
            <a:ext cx="6705600" cy="494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IH-30 Over Lake Ray Hubbard West of Horizon Road</a:t>
            </a:r>
            <a:endParaRPr lang="en-US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66EE2B-D934-4986-831A-FE4642014E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49" t="46531" r="34302" b="36440"/>
          <a:stretch/>
        </p:blipFill>
        <p:spPr>
          <a:xfrm>
            <a:off x="1" y="4572000"/>
            <a:ext cx="9143999" cy="21177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6ACF5A-255C-42FC-8617-60B1C1E368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000" t="34480" r="34166" b="36666"/>
          <a:stretch/>
        </p:blipFill>
        <p:spPr>
          <a:xfrm>
            <a:off x="0" y="914400"/>
            <a:ext cx="9143998" cy="274319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17A5073-CC5C-443E-903A-9ED554E6C9E8}"/>
              </a:ext>
            </a:extLst>
          </p:cNvPr>
          <p:cNvSpPr/>
          <p:nvPr/>
        </p:nvSpPr>
        <p:spPr>
          <a:xfrm>
            <a:off x="2507207" y="3867456"/>
            <a:ext cx="4129585" cy="494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Proposed Roadway Section</a:t>
            </a:r>
            <a:endParaRPr lang="en-US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562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2E8473-8CFD-43B5-A76D-E279703C37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556" t="63334" r="42458" b="20352"/>
          <a:stretch/>
        </p:blipFill>
        <p:spPr>
          <a:xfrm>
            <a:off x="1150392" y="4488106"/>
            <a:ext cx="6705600" cy="22827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B64E7A-A7B0-4B18-BC45-DEF96602DE6F}"/>
              </a:ext>
            </a:extLst>
          </p:cNvPr>
          <p:cNvSpPr/>
          <p:nvPr/>
        </p:nvSpPr>
        <p:spPr>
          <a:xfrm>
            <a:off x="2354807" y="3886200"/>
            <a:ext cx="4434385" cy="494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Horizon Road Bridge Section</a:t>
            </a:r>
            <a:endParaRPr lang="en-US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2E997C-B348-4FA6-9991-65ECAEBDCC6D}"/>
              </a:ext>
            </a:extLst>
          </p:cNvPr>
          <p:cNvSpPr/>
          <p:nvPr/>
        </p:nvSpPr>
        <p:spPr>
          <a:xfrm>
            <a:off x="2438400" y="20063"/>
            <a:ext cx="4434385" cy="494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Horizon Road Bridge</a:t>
            </a:r>
            <a:endParaRPr lang="en-US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90E963-5BBA-4533-8500-EF4F67478C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81" t="34480" r="39232" b="36498"/>
          <a:stretch/>
        </p:blipFill>
        <p:spPr>
          <a:xfrm>
            <a:off x="1333500" y="508605"/>
            <a:ext cx="6477000" cy="344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43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8044" y="772990"/>
            <a:ext cx="57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Rockwall County Roadway </a:t>
            </a:r>
          </a:p>
          <a:p>
            <a:pPr algn="ctr"/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Consortium / TxDOT Projects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7560" y="533400"/>
            <a:ext cx="1615440" cy="1310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50119"/>
            <a:ext cx="1326327" cy="16767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6006247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Rockwall County Roadway Consortium Monthly Report: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https://www.rockwallcountytexas.com/279/Road-Consortium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8D6782-FF3E-4A40-B78D-C568110DAE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01" t="21608" r="73576" b="25942"/>
          <a:stretch/>
        </p:blipFill>
        <p:spPr>
          <a:xfrm>
            <a:off x="457201" y="2266450"/>
            <a:ext cx="8287966" cy="355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04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C481B3-D031-4B65-A123-132A52C610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32" t="42857" r="40226" b="21053"/>
          <a:stretch/>
        </p:blipFill>
        <p:spPr>
          <a:xfrm>
            <a:off x="1333500" y="762000"/>
            <a:ext cx="6477000" cy="32766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8A949D7-F0C3-4311-ACE8-75822759BD2A}"/>
              </a:ext>
            </a:extLst>
          </p:cNvPr>
          <p:cNvSpPr/>
          <p:nvPr/>
        </p:nvSpPr>
        <p:spPr>
          <a:xfrm>
            <a:off x="1558403" y="3965346"/>
            <a:ext cx="6027193" cy="494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Proposed Section</a:t>
            </a:r>
            <a:endParaRPr lang="en-US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0E5A7A-D3DC-4BAC-B4E8-E0762A1EDD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72" t="54701" r="36924" b="14530"/>
          <a:stretch/>
        </p:blipFill>
        <p:spPr>
          <a:xfrm>
            <a:off x="420117" y="4495800"/>
            <a:ext cx="8303763" cy="21336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E9209C7-861F-4C42-887D-9F329FD08E05}"/>
              </a:ext>
            </a:extLst>
          </p:cNvPr>
          <p:cNvSpPr/>
          <p:nvPr/>
        </p:nvSpPr>
        <p:spPr>
          <a:xfrm>
            <a:off x="1710803" y="228600"/>
            <a:ext cx="6027193" cy="494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IH-30 From SH 205 To Rockwall City Limits</a:t>
            </a:r>
            <a:endParaRPr lang="en-US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4489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13906</TotalTime>
  <Words>537</Words>
  <Application>Microsoft Office PowerPoint</Application>
  <PresentationFormat>On-screen Show (4:3)</PresentationFormat>
  <Paragraphs>65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Arial Rounded MT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Hanby, Bruce</dc:creator>
  <cp:lastModifiedBy>Williams, Amy</cp:lastModifiedBy>
  <cp:revision>189</cp:revision>
  <cp:lastPrinted>2022-09-07T22:02:53Z</cp:lastPrinted>
  <dcterms:created xsi:type="dcterms:W3CDTF">2015-03-31T18:50:33Z</dcterms:created>
  <dcterms:modified xsi:type="dcterms:W3CDTF">2022-09-13T17:41:12Z</dcterms:modified>
</cp:coreProperties>
</file>