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0" r:id="rId1"/>
  </p:sldMasterIdLst>
  <p:notesMasterIdLst>
    <p:notesMasterId r:id="rId19"/>
  </p:notesMasterIdLst>
  <p:sldIdLst>
    <p:sldId id="256" r:id="rId2"/>
    <p:sldId id="339" r:id="rId3"/>
    <p:sldId id="336" r:id="rId4"/>
    <p:sldId id="335" r:id="rId5"/>
    <p:sldId id="340" r:id="rId6"/>
    <p:sldId id="338" r:id="rId7"/>
    <p:sldId id="337" r:id="rId8"/>
    <p:sldId id="342" r:id="rId9"/>
    <p:sldId id="343" r:id="rId10"/>
    <p:sldId id="344" r:id="rId11"/>
    <p:sldId id="345" r:id="rId12"/>
    <p:sldId id="346" r:id="rId13"/>
    <p:sldId id="341" r:id="rId14"/>
    <p:sldId id="333" r:id="rId15"/>
    <p:sldId id="350" r:id="rId16"/>
    <p:sldId id="352" r:id="rId17"/>
    <p:sldId id="349" r:id="rId18"/>
  </p:sldIdLst>
  <p:sldSz cx="9144000" cy="6858000" type="screen4x3"/>
  <p:notesSz cx="7010400" cy="9296400"/>
  <p:embeddedFontLst>
    <p:embeddedFont>
      <p:font typeface="Arial Narrow" panose="020B0606020202030204" pitchFamily="3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Lucida Sans Unicode" panose="020B0602030504020204" pitchFamily="34" charset="0"/>
      <p:regular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  <p:embeddedFont>
      <p:font typeface="Wingdings 2" panose="05020102010507070707" pitchFamily="18" charset="2"/>
      <p:regular r:id="rId33"/>
    </p:embeddedFont>
    <p:embeddedFont>
      <p:font typeface="Wingdings 3" panose="05040102010807070707" pitchFamily="18" charset="2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89B6"/>
    <a:srgbClr val="355D7E"/>
    <a:srgbClr val="008000"/>
    <a:srgbClr val="94B6D2"/>
    <a:srgbClr val="006600"/>
    <a:srgbClr val="CC6600"/>
    <a:srgbClr val="CCCC00"/>
    <a:srgbClr val="508073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60" autoAdjust="0"/>
    <p:restoredTop sz="87282" autoAdjust="0"/>
  </p:normalViewPr>
  <p:slideViewPr>
    <p:cSldViewPr showGuides="1">
      <p:cViewPr varScale="1">
        <p:scale>
          <a:sx n="70" d="100"/>
          <a:sy n="70" d="100"/>
        </p:scale>
        <p:origin x="643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1699" y="5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rckfs01\shared\Planning%20&amp;%20Zoning\Projects\Land%20Use%20Assumptions%20(2019)\Land%20Use%20Assumptions%20(12.10.2018)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145144321413316E-2"/>
          <c:y val="0.10968759773042039"/>
          <c:w val="0.83831186943654523"/>
          <c:h val="0.80899454943483895"/>
        </c:manualLayout>
      </c:layout>
      <c:pieChart>
        <c:varyColors val="1"/>
        <c:ser>
          <c:idx val="0"/>
          <c:order val="0"/>
          <c:spPr>
            <a:ln>
              <a:solidFill>
                <a:schemeClr val="bg1">
                  <a:lumMod val="50000"/>
                </a:schemeClr>
              </a:solidFill>
            </a:ln>
          </c:spPr>
          <c:explosion val="11"/>
          <c:dPt>
            <c:idx val="0"/>
            <c:bubble3D val="0"/>
            <c:spPr>
              <a:solidFill>
                <a:schemeClr val="accent3"/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B99-4887-9B00-CB8C0C8D9C1B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B99-4887-9B00-CB8C0C8D9C1B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B99-4887-9B00-CB8C0C8D9C1B}"/>
              </c:ext>
            </c:extLst>
          </c:dPt>
          <c:cat>
            <c:strRef>
              <c:f>Sheet1!$A$8:$A$10</c:f>
              <c:strCache>
                <c:ptCount val="3"/>
                <c:pt idx="0">
                  <c:v>DEVELOPED</c:v>
                </c:pt>
                <c:pt idx="1">
                  <c:v>UNDEVELOPED</c:v>
                </c:pt>
                <c:pt idx="2">
                  <c:v>RIGHT-OF-WAY</c:v>
                </c:pt>
              </c:strCache>
            </c:strRef>
          </c:cat>
          <c:val>
            <c:numRef>
              <c:f>Sheet1!$B$8:$B$10</c:f>
              <c:numCache>
                <c:formatCode>_(* #,##0.00_);_(* \(#,##0.00\);_(* "-"??_);_(@_)</c:formatCode>
                <c:ptCount val="3"/>
                <c:pt idx="0">
                  <c:v>14560.72</c:v>
                </c:pt>
                <c:pt idx="1">
                  <c:v>9436.65</c:v>
                </c:pt>
                <c:pt idx="2">
                  <c:v>2739.28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B99-4887-9B00-CB8C0C8D9C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232080287268232E-2"/>
          <c:y val="8.0783922091222218E-2"/>
          <c:w val="0.94553583942546349"/>
          <c:h val="0.620046286430951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5289B6"/>
            </a:solidFill>
            <a:ln>
              <a:noFill/>
            </a:ln>
            <a:effectLst/>
          </c:spPr>
          <c:invertIfNegative val="0"/>
          <c:cat>
            <c:strRef>
              <c:f>Sheet1!$A$15:$A$27</c:f>
              <c:strCache>
                <c:ptCount val="13"/>
                <c:pt idx="0">
                  <c:v>0-4</c:v>
                </c:pt>
                <c:pt idx="1">
                  <c:v>5-9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25-34</c:v>
                </c:pt>
                <c:pt idx="6">
                  <c:v>35-44</c:v>
                </c:pt>
                <c:pt idx="7">
                  <c:v>45-54</c:v>
                </c:pt>
                <c:pt idx="8">
                  <c:v>55-59</c:v>
                </c:pt>
                <c:pt idx="9">
                  <c:v>60-64</c:v>
                </c:pt>
                <c:pt idx="10">
                  <c:v>65-74</c:v>
                </c:pt>
                <c:pt idx="11">
                  <c:v>75-84</c:v>
                </c:pt>
                <c:pt idx="12">
                  <c:v>85+</c:v>
                </c:pt>
              </c:strCache>
            </c:strRef>
          </c:cat>
          <c:val>
            <c:numRef>
              <c:f>Sheet1!$B$15:$B$27</c:f>
              <c:numCache>
                <c:formatCode>General</c:formatCode>
                <c:ptCount val="13"/>
                <c:pt idx="0">
                  <c:v>2842</c:v>
                </c:pt>
                <c:pt idx="1">
                  <c:v>2646</c:v>
                </c:pt>
                <c:pt idx="2">
                  <c:v>3095</c:v>
                </c:pt>
                <c:pt idx="3">
                  <c:v>3806</c:v>
                </c:pt>
                <c:pt idx="4">
                  <c:v>2329</c:v>
                </c:pt>
                <c:pt idx="5">
                  <c:v>4430</c:v>
                </c:pt>
                <c:pt idx="6">
                  <c:v>6718</c:v>
                </c:pt>
                <c:pt idx="7">
                  <c:v>6547</c:v>
                </c:pt>
                <c:pt idx="8">
                  <c:v>3108</c:v>
                </c:pt>
                <c:pt idx="9">
                  <c:v>2102</c:v>
                </c:pt>
                <c:pt idx="10">
                  <c:v>3715</c:v>
                </c:pt>
                <c:pt idx="11">
                  <c:v>2006</c:v>
                </c:pt>
                <c:pt idx="12">
                  <c:v>648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6A-4DF1-BA1B-C3B6470A88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5512687"/>
        <c:axId val="723199743"/>
      </c:barChart>
      <c:catAx>
        <c:axId val="725512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723199743"/>
        <c:crosses val="autoZero"/>
        <c:auto val="1"/>
        <c:lblAlgn val="ctr"/>
        <c:lblOffset val="100"/>
        <c:noMultiLvlLbl val="0"/>
      </c:catAx>
      <c:valAx>
        <c:axId val="72319974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25512687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 Narrow" panose="020B060602020203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'[Land Use Assumptions (12.10.2018).xlsx]Graphics'!$D$96</c:f>
              <c:strCache>
                <c:ptCount val="1"/>
                <c:pt idx="0">
                  <c:v>Estimated</c:v>
                </c:pt>
              </c:strCache>
            </c:strRef>
          </c:tx>
          <c:spPr>
            <a:solidFill>
              <a:schemeClr val="bg1">
                <a:lumMod val="50000"/>
                <a:alpha val="81000"/>
              </a:schemeClr>
            </a:solidFill>
            <a:ln w="25400">
              <a:noFill/>
            </a:ln>
          </c:spPr>
          <c:cat>
            <c:numRef>
              <c:f>'[Land Use Assumptions (12.10.2018).xlsx]Graphics'!$B$102:$B$116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'[Land Use Assumptions (12.10.2018).xlsx]Graphics'!$D$102:$D$116</c:f>
              <c:numCache>
                <c:formatCode>#,##0_);\(#,##0\)</c:formatCode>
                <c:ptCount val="15"/>
                <c:pt idx="0">
                  <c:v>162</c:v>
                </c:pt>
                <c:pt idx="1">
                  <c:v>202</c:v>
                </c:pt>
                <c:pt idx="2">
                  <c:v>209</c:v>
                </c:pt>
                <c:pt idx="3">
                  <c:v>195</c:v>
                </c:pt>
                <c:pt idx="4">
                  <c:v>250</c:v>
                </c:pt>
                <c:pt idx="5">
                  <c:v>254</c:v>
                </c:pt>
                <c:pt idx="6">
                  <c:v>292</c:v>
                </c:pt>
                <c:pt idx="7">
                  <c:v>369</c:v>
                </c:pt>
                <c:pt idx="8">
                  <c:v>364</c:v>
                </c:pt>
                <c:pt idx="9">
                  <c:v>383</c:v>
                </c:pt>
                <c:pt idx="10">
                  <c:v>306</c:v>
                </c:pt>
                <c:pt idx="11">
                  <c:v>263</c:v>
                </c:pt>
                <c:pt idx="12">
                  <c:v>389</c:v>
                </c:pt>
                <c:pt idx="13">
                  <c:v>421</c:v>
                </c:pt>
                <c:pt idx="14">
                  <c:v>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D5-4249-A39B-286CE4C0EFD7}"/>
            </c:ext>
          </c:extLst>
        </c:ser>
        <c:ser>
          <c:idx val="1"/>
          <c:order val="1"/>
          <c:tx>
            <c:strRef>
              <c:f>'[Land Use Assumptions (12.10.2018).xlsx]Graphics'!$C$96</c:f>
              <c:strCache>
                <c:ptCount val="1"/>
                <c:pt idx="0">
                  <c:v>City of Rockwall</c:v>
                </c:pt>
              </c:strCache>
            </c:strRef>
          </c:tx>
          <c:spPr>
            <a:solidFill>
              <a:srgbClr val="355D7E">
                <a:alpha val="82000"/>
              </a:srgbClr>
            </a:solidFill>
            <a:ln w="25400">
              <a:noFill/>
            </a:ln>
            <a:effectLst>
              <a:outerShdw blurRad="50800" dist="38100" dir="13500000" algn="br" rotWithShape="0">
                <a:schemeClr val="bg1">
                  <a:lumMod val="50000"/>
                  <a:alpha val="40000"/>
                </a:schemeClr>
              </a:outerShdw>
            </a:effectLst>
          </c:spPr>
          <c:dLbls>
            <c:dLbl>
              <c:idx val="0"/>
              <c:layout>
                <c:manualLayout>
                  <c:x val="1.6081873196329279E-2"/>
                  <c:y val="-0.11907982070119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2D5-4249-A39B-286CE4C0EFD7}"/>
                </c:ext>
              </c:extLst>
            </c:dLbl>
            <c:dLbl>
              <c:idx val="1"/>
              <c:layout>
                <c:manualLayout>
                  <c:x val="1.0233919306754984E-2"/>
                  <c:y val="-0.16959853251382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D5-4249-A39B-286CE4C0EFD7}"/>
                </c:ext>
              </c:extLst>
            </c:dLbl>
            <c:dLbl>
              <c:idx val="2"/>
              <c:layout>
                <c:manualLayout>
                  <c:x val="-1.4619884723935709E-3"/>
                  <c:y val="-0.162381573683444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2D5-4249-A39B-286CE4C0EFD7}"/>
                </c:ext>
              </c:extLst>
            </c:dLbl>
            <c:dLbl>
              <c:idx val="3"/>
              <c:layout>
                <c:manualLayout>
                  <c:x val="1.4619884723935442E-3"/>
                  <c:y val="-0.151556135437881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2D5-4249-A39B-286CE4C0EFD7}"/>
                </c:ext>
              </c:extLst>
            </c:dLbl>
            <c:dLbl>
              <c:idx val="4"/>
              <c:layout>
                <c:manualLayout>
                  <c:x val="5.8479538895742835E-3"/>
                  <c:y val="-0.209291806080884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2D5-4249-A39B-286CE4C0EFD7}"/>
                </c:ext>
              </c:extLst>
            </c:dLbl>
            <c:dLbl>
              <c:idx val="5"/>
              <c:layout>
                <c:manualLayout>
                  <c:x val="1.4619884723935709E-3"/>
                  <c:y val="-0.205683326665696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2D5-4249-A39B-286CE4C0EFD7}"/>
                </c:ext>
              </c:extLst>
            </c:dLbl>
            <c:dLbl>
              <c:idx val="6"/>
              <c:layout>
                <c:manualLayout>
                  <c:x val="4.3859654171807131E-3"/>
                  <c:y val="-0.252593559063136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2D5-4249-A39B-286CE4C0EFD7}"/>
                </c:ext>
              </c:extLst>
            </c:dLbl>
            <c:dLbl>
              <c:idx val="7"/>
              <c:layout>
                <c:manualLayout>
                  <c:x val="1.0233919306754997E-2"/>
                  <c:y val="-0.331980106197265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2D5-4249-A39B-286CE4C0EFD7}"/>
                </c:ext>
              </c:extLst>
            </c:dLbl>
            <c:dLbl>
              <c:idx val="8"/>
              <c:layout>
                <c:manualLayout>
                  <c:x val="4.3859654171807131E-3"/>
                  <c:y val="-0.313937709121326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2D5-4249-A39B-286CE4C0EFD7}"/>
                </c:ext>
              </c:extLst>
            </c:dLbl>
            <c:dLbl>
              <c:idx val="9"/>
              <c:layout>
                <c:manualLayout>
                  <c:x val="-7.3099423619679624E-3"/>
                  <c:y val="-0.339197065027640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2D5-4249-A39B-286CE4C0EFD7}"/>
                </c:ext>
              </c:extLst>
            </c:dLbl>
            <c:dLbl>
              <c:idx val="10"/>
              <c:layout>
                <c:manualLayout>
                  <c:x val="-1.1695907779148567E-2"/>
                  <c:y val="-0.263418997308699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2D5-4249-A39B-286CE4C0EFD7}"/>
                </c:ext>
              </c:extLst>
            </c:dLbl>
            <c:dLbl>
              <c:idx val="11"/>
              <c:layout>
                <c:manualLayout>
                  <c:x val="0"/>
                  <c:y val="-0.216508764911259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2D5-4249-A39B-286CE4C0EFD7}"/>
                </c:ext>
              </c:extLst>
            </c:dLbl>
            <c:dLbl>
              <c:idx val="12"/>
              <c:layout>
                <c:manualLayout>
                  <c:x val="1.1695907779148567E-2"/>
                  <c:y val="-0.353630982688391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2D5-4249-A39B-286CE4C0EFD7}"/>
                </c:ext>
              </c:extLst>
            </c:dLbl>
            <c:dLbl>
              <c:idx val="13"/>
              <c:layout>
                <c:manualLayout>
                  <c:x val="-8.7719308343615337E-3"/>
                  <c:y val="-0.368064900349141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2D5-4249-A39B-286CE4C0EFD7}"/>
                </c:ext>
              </c:extLst>
            </c:dLbl>
            <c:dLbl>
              <c:idx val="14"/>
              <c:layout>
                <c:manualLayout>
                  <c:x val="-2.1929827085903564E-2"/>
                  <c:y val="-0.180423970759383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2D5-4249-A39B-286CE4C0EF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>
                    <a:solidFill>
                      <a:schemeClr val="bg1"/>
                    </a:solidFill>
                    <a:latin typeface="Arial Narrow" panose="020B0606020202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'[Land Use Assumptions (12.10.2018).xlsx]Graphics'!$B$102:$B$116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'[Land Use Assumptions (12.10.2018).xlsx]Graphics'!$C$102:$C$116</c:f>
              <c:numCache>
                <c:formatCode>#,##0_);\(#,##0\)</c:formatCode>
                <c:ptCount val="15"/>
                <c:pt idx="0">
                  <c:v>162</c:v>
                </c:pt>
                <c:pt idx="1">
                  <c:v>202</c:v>
                </c:pt>
                <c:pt idx="2">
                  <c:v>209</c:v>
                </c:pt>
                <c:pt idx="3">
                  <c:v>195</c:v>
                </c:pt>
                <c:pt idx="4">
                  <c:v>250</c:v>
                </c:pt>
                <c:pt idx="5">
                  <c:v>254</c:v>
                </c:pt>
                <c:pt idx="6">
                  <c:v>292</c:v>
                </c:pt>
                <c:pt idx="7">
                  <c:v>369</c:v>
                </c:pt>
                <c:pt idx="8">
                  <c:v>364</c:v>
                </c:pt>
                <c:pt idx="9">
                  <c:v>383</c:v>
                </c:pt>
                <c:pt idx="10">
                  <c:v>306</c:v>
                </c:pt>
                <c:pt idx="11">
                  <c:v>263</c:v>
                </c:pt>
                <c:pt idx="12">
                  <c:v>389</c:v>
                </c:pt>
                <c:pt idx="13">
                  <c:v>421</c:v>
                </c:pt>
                <c:pt idx="14">
                  <c:v>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D5-4249-A39B-286CE4C0EF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910528"/>
        <c:axId val="182010624"/>
      </c:areaChart>
      <c:catAx>
        <c:axId val="18191052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pPr>
            <a:endParaRPr lang="en-US"/>
          </a:p>
        </c:txPr>
        <c:crossAx val="182010624"/>
        <c:crosses val="autoZero"/>
        <c:auto val="1"/>
        <c:lblAlgn val="ctr"/>
        <c:lblOffset val="100"/>
        <c:noMultiLvlLbl val="0"/>
      </c:catAx>
      <c:valAx>
        <c:axId val="182010624"/>
        <c:scaling>
          <c:orientation val="minMax"/>
        </c:scaling>
        <c:delete val="0"/>
        <c:axPos val="l"/>
        <c:majorGridlines/>
        <c:numFmt formatCode="#,##0_);\(#,##0\)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pPr>
            <a:endParaRPr lang="en-US"/>
          </a:p>
        </c:txPr>
        <c:crossAx val="181910528"/>
        <c:crosses val="autoZero"/>
        <c:crossBetween val="midCat"/>
      </c:valAx>
      <c:spPr>
        <a:solidFill>
          <a:schemeClr val="bg1">
            <a:lumMod val="85000"/>
          </a:schemeClr>
        </a:solidFill>
      </c:spPr>
    </c:plotArea>
    <c:plotVisOnly val="1"/>
    <c:dispBlanksAs val="zero"/>
    <c:showDLblsOverMax val="0"/>
  </c:chart>
  <c:spPr>
    <a:ln>
      <a:solidFill>
        <a:schemeClr val="bg1"/>
      </a:solidFill>
    </a:ln>
  </c:spPr>
  <c:txPr>
    <a:bodyPr/>
    <a:lstStyle/>
    <a:p>
      <a:pPr>
        <a:defRPr sz="800" i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61176727909011"/>
          <c:y val="9.3590453110008756E-2"/>
          <c:w val="0.84405489938757661"/>
          <c:h val="0.67582304188767894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355D7E"/>
              </a:solidFill>
              <a:round/>
            </a:ln>
            <a:effectLst/>
          </c:spPr>
          <c:marker>
            <c:symbol val="none"/>
          </c:marker>
          <c:cat>
            <c:numRef>
              <c:f>Sheet1!$A$33:$E$33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Sheet1!$A$34:$E$34</c:f>
              <c:numCache>
                <c:formatCode>_("$"* #,##0.00_);_("$"* \(#,##0.00\);_("$"* "-"??_);_(@_)</c:formatCode>
                <c:ptCount val="5"/>
                <c:pt idx="0">
                  <c:v>214.18640522875819</c:v>
                </c:pt>
                <c:pt idx="1">
                  <c:v>313.87531250000001</c:v>
                </c:pt>
                <c:pt idx="2">
                  <c:v>656.11185714285716</c:v>
                </c:pt>
                <c:pt idx="3">
                  <c:v>530.53060606060615</c:v>
                </c:pt>
                <c:pt idx="4">
                  <c:v>339.06696969696969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A98-4AE2-91FB-9DA3B80647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39301743"/>
        <c:axId val="725538399"/>
      </c:lineChart>
      <c:catAx>
        <c:axId val="839301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355D7E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725538399"/>
        <c:crosses val="autoZero"/>
        <c:auto val="1"/>
        <c:lblAlgn val="ctr"/>
        <c:lblOffset val="100"/>
        <c:noMultiLvlLbl val="0"/>
      </c:catAx>
      <c:valAx>
        <c:axId val="7255383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5289B6"/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355D7E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839301743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solidFill>
            <a:srgbClr val="355D7E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355D7E"/>
          </a:solidFill>
          <a:latin typeface="Arial Narrow" panose="020B060602020203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9591D1-BF7C-4BF3-B0DA-2545B0293676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786C1-8C82-4F90-87D0-F533F187D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14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786C1-8C82-4F90-87D0-F533F187DE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36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786C1-8C82-4F90-87D0-F533F187DE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69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786C1-8C82-4F90-87D0-F533F187DE6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72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786C1-8C82-4F90-87D0-F533F187DE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56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786C1-8C82-4F90-87D0-F533F187DE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51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786C1-8C82-4F90-87D0-F533F187DE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87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786C1-8C82-4F90-87D0-F533F187DE6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66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786C1-8C82-4F90-87D0-F533F187DE6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97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786C1-8C82-4F90-87D0-F533F187DE6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23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786C1-8C82-4F90-87D0-F533F187DE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20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786C1-8C82-4F90-87D0-F533F187DE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58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786C1-8C82-4F90-87D0-F533F187DE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70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786C1-8C82-4F90-87D0-F533F187DE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07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786C1-8C82-4F90-87D0-F533F187DE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45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786C1-8C82-4F90-87D0-F533F187DE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40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786C1-8C82-4F90-87D0-F533F187DE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42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786C1-8C82-4F90-87D0-F533F187DE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3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drhorton.com/-/media/files/area-info-images/tx-dallas/03-04-2021_rockwall_area-image_1920x1040.ashx?h=1040&amp;w=1920&amp;la=en&amp;hash=51DDA226E418E0CB995B86797EC5DA9C">
            <a:extLst>
              <a:ext uri="{FF2B5EF4-FFF2-40B4-BE49-F238E27FC236}">
                <a16:creationId xmlns:a16="http://schemas.microsoft.com/office/drawing/2014/main" id="{F22E9628-B609-4002-9767-C8E753851C9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7" r="8767"/>
          <a:stretch/>
        </p:blipFill>
        <p:spPr bwMode="auto">
          <a:xfrm>
            <a:off x="0" y="-18691"/>
            <a:ext cx="9144000" cy="687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9E570818-BC27-4C57-A327-E916BDCEC53E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4800599" y="0"/>
            <a:ext cx="4350487" cy="2193848"/>
          </a:xfrm>
          <a:prstGeom prst="rtTriangle">
            <a:avLst/>
          </a:prstGeom>
          <a:solidFill>
            <a:schemeClr val="bg1">
              <a:lumMod val="50000"/>
            </a:schemeClr>
          </a:solid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0" y="30724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pic>
        <p:nvPicPr>
          <p:cNvPr id="13" name="Picture 2" descr="L:\Planning &amp; Zoning\Personal Folders\Ryan\Logos\White Logo Only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02444"/>
            <a:ext cx="1281698" cy="127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28800" y="6477000"/>
            <a:ext cx="7315200" cy="381000"/>
          </a:xfrm>
        </p:spPr>
        <p:txBody>
          <a:bodyPr rtlCol="0"/>
          <a:lstStyle>
            <a:lvl1pPr>
              <a:defRPr sz="200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5791198"/>
          </a:xfrm>
        </p:spPr>
        <p:txBody>
          <a:bodyPr/>
          <a:lstStyle>
            <a:lvl1pPr>
              <a:buClr>
                <a:srgbClr val="002060"/>
              </a:buCl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buClr>
                <a:srgbClr val="002060"/>
              </a:buCl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buClr>
                <a:srgbClr val="002060"/>
              </a:buCl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buClr>
                <a:srgbClr val="002060"/>
              </a:buCl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buClr>
                <a:srgbClr val="002060"/>
              </a:buClr>
              <a:defRPr>
                <a:solidFill>
                  <a:schemeClr val="bg1">
                    <a:lumMod val="50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B0545C-47C5-4941-A2DA-254F8DDA6F0C}"/>
              </a:ext>
            </a:extLst>
          </p:cNvPr>
          <p:cNvSpPr/>
          <p:nvPr userDrawn="1"/>
        </p:nvSpPr>
        <p:spPr>
          <a:xfrm>
            <a:off x="0" y="6477000"/>
            <a:ext cx="9153237" cy="38099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4083AD3-645A-47E2-8EB2-D07BE7933580}"/>
              </a:ext>
            </a:extLst>
          </p:cNvPr>
          <p:cNvCxnSpPr>
            <a:cxnSpLocks/>
          </p:cNvCxnSpPr>
          <p:nvPr userDrawn="1"/>
        </p:nvCxnSpPr>
        <p:spPr>
          <a:xfrm>
            <a:off x="0" y="6476999"/>
            <a:ext cx="9153237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ight Triangle 13"/>
          <p:cNvSpPr>
            <a:spLocks/>
          </p:cNvSpPr>
          <p:nvPr/>
        </p:nvSpPr>
        <p:spPr bwMode="auto">
          <a:xfrm>
            <a:off x="0" y="5777132"/>
            <a:ext cx="1828800" cy="1080868"/>
          </a:xfrm>
          <a:prstGeom prst="rtTriangle">
            <a:avLst/>
          </a:prstGeom>
          <a:solidFill>
            <a:schemeClr val="bg1">
              <a:lumMod val="50000"/>
            </a:schemeClr>
          </a:solid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1811867" y="6476999"/>
            <a:ext cx="7332133" cy="373969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114300" y="153967"/>
            <a:ext cx="8915399" cy="579119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pic>
        <p:nvPicPr>
          <p:cNvPr id="11" name="Picture 2" descr="L:\Planning &amp; Zoning\Personal Folders\Ryan\Logos\White Logo Only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3" y="6222998"/>
            <a:ext cx="533400" cy="53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</p:sldLayoutIdLst>
  <p:txStyles>
    <p:titleStyle>
      <a:lvl1pPr algn="l" rtl="0" eaLnBrk="1" latinLnBrk="0" hangingPunct="1">
        <a:spcBef>
          <a:spcPct val="0"/>
        </a:spcBef>
        <a:buNone/>
        <a:defRPr kumimoji="0" sz="2400" b="0" kern="1200" cap="none" spc="0">
          <a:ln w="0"/>
          <a:solidFill>
            <a:srgbClr val="355D7E"/>
          </a:solidFill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  <a:latin typeface="Arial Narrow" panose="020B0606020202030204" pitchFamily="34" charset="0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bg1">
              <a:lumMod val="50000"/>
            </a:schemeClr>
          </a:solidFill>
          <a:latin typeface="Arial Narrow" panose="020B0606020202030204" pitchFamily="34" charset="0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bg1">
              <a:lumMod val="50000"/>
            </a:schemeClr>
          </a:solidFill>
          <a:latin typeface="Arial Narrow" panose="020B0606020202030204" pitchFamily="34" charset="0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bg1">
              <a:lumMod val="50000"/>
            </a:schemeClr>
          </a:solidFill>
          <a:latin typeface="Arial Narrow" panose="020B0606020202030204" pitchFamily="34" charset="0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bg1">
              <a:lumMod val="50000"/>
            </a:schemeClr>
          </a:solidFill>
          <a:latin typeface="Arial Narrow" panose="020B0606020202030204" pitchFamily="34" charset="0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bg1">
              <a:lumMod val="50000"/>
            </a:schemeClr>
          </a:solidFill>
          <a:latin typeface="Arial Narrow" panose="020B0606020202030204" pitchFamily="34" charset="0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8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hyperlink" Target="https://data2018-01-24t211534446z-rockwall.opendata.arcgis.com/" TargetMode="External"/><Relationship Id="rId4" Type="http://schemas.openxmlformats.org/officeDocument/2006/relationships/hyperlink" Target="https://sites.google.com/SITE/ROCKWALLPLANNING/DEMOGRAPHICS/BUILDING-PERMITS" TargetMode="External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4.jpe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image" Target="../media/image20.jpe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8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800"/>
            <a:ext cx="4800600" cy="413585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effectLst/>
              </a:rPr>
              <a:t>RESIDENTIAL DEVELOPMENT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0800" y="413585"/>
            <a:ext cx="5257800" cy="413585"/>
          </a:xfrm>
          <a:prstGeom prst="rect">
            <a:avLst/>
          </a:prstGeom>
        </p:spPr>
        <p:txBody>
          <a:bodyPr vert="horz" lIns="45720" rIns="45720">
            <a:normAutofit fontScale="92500" lnSpcReduction="10000"/>
          </a:bodyPr>
          <a:lstStyle>
            <a:lvl1pPr marL="0" marR="64008" indent="0" algn="r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700" kern="1200">
                <a:solidFill>
                  <a:srgbClr val="0070C0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300" kern="1200">
                <a:solidFill>
                  <a:srgbClr val="0070C0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2100" kern="1200">
                <a:solidFill>
                  <a:srgbClr val="0070C0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900" kern="1200">
                <a:solidFill>
                  <a:srgbClr val="0070C0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800" kern="1200">
                <a:solidFill>
                  <a:srgbClr val="0070C0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REALTOR WORKSHOP | SEPTEMBER 14, 2022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C2AF002-C706-45BD-8796-72D8D5922F0E}"/>
              </a:ext>
            </a:extLst>
          </p:cNvPr>
          <p:cNvSpPr txBox="1">
            <a:spLocks/>
          </p:cNvSpPr>
          <p:nvPr/>
        </p:nvSpPr>
        <p:spPr>
          <a:xfrm>
            <a:off x="0" y="6324599"/>
            <a:ext cx="9144000" cy="533401"/>
          </a:xfrm>
          <a:prstGeom prst="rect">
            <a:avLst/>
          </a:prstGeom>
          <a:solidFill>
            <a:srgbClr val="355D7E">
              <a:alpha val="50196"/>
            </a:srgbClr>
          </a:solidFill>
        </p:spPr>
        <p:txBody>
          <a:bodyPr vert="horz" lIns="45720" rIns="45720">
            <a:normAutofit/>
          </a:bodyPr>
          <a:lstStyle>
            <a:lvl1pPr marL="0" marR="64008" indent="0" algn="r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700" kern="1200">
                <a:solidFill>
                  <a:srgbClr val="0070C0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300" kern="1200">
                <a:solidFill>
                  <a:srgbClr val="0070C0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2100" kern="1200">
                <a:solidFill>
                  <a:srgbClr val="0070C0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900" kern="1200">
                <a:solidFill>
                  <a:srgbClr val="0070C0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800" kern="1200">
                <a:solidFill>
                  <a:srgbClr val="0070C0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PLANNING AND ZONING DEPARTMENT | ROCKWALL TEXAS</a:t>
            </a:r>
          </a:p>
        </p:txBody>
      </p:sp>
    </p:spTree>
    <p:extLst>
      <p:ext uri="{BB962C8B-B14F-4D97-AF65-F5344CB8AC3E}">
        <p14:creationId xmlns:p14="http://schemas.microsoft.com/office/powerpoint/2010/main" val="979635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BD3984D6-EE6A-4FA7-A913-0E60B9B14A05}"/>
              </a:ext>
            </a:extLst>
          </p:cNvPr>
          <p:cNvSpPr txBox="1">
            <a:spLocks/>
          </p:cNvSpPr>
          <p:nvPr/>
        </p:nvSpPr>
        <p:spPr>
          <a:xfrm>
            <a:off x="6769935" y="137049"/>
            <a:ext cx="2281099" cy="6316296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rgbClr val="002060"/>
              </a:buClr>
              <a:buFont typeface="Verdana"/>
              <a:buChar char="◦"/>
              <a:defRPr kumimoji="0" sz="23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9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8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DISCOVERY LAKES 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428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PHASE 1 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42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LOT SIZES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6,600 SF – 32,670 SF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OPEN SPACE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53.26%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AMENITY CENTER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YES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PUBLIC PARK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YES</a:t>
            </a:r>
          </a:p>
          <a:p>
            <a:pPr marL="0" indent="0">
              <a:buFont typeface="Wingdings 3"/>
              <a:buNone/>
            </a:pPr>
            <a:endParaRPr lang="en-US" sz="5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NELSON LAKE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260</a:t>
            </a:r>
          </a:p>
          <a:p>
            <a:pPr marL="0" indent="0">
              <a:buNone/>
            </a:pPr>
            <a:r>
              <a:rPr lang="en-US" sz="1200" u="sng" dirty="0"/>
              <a:t>LOT SIZES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7,000 SF – 8,600 SF</a:t>
            </a:r>
          </a:p>
          <a:p>
            <a:pPr marL="0" indent="0">
              <a:buNone/>
            </a:pPr>
            <a:r>
              <a:rPr lang="en-US" sz="1200" u="sng" dirty="0"/>
              <a:t>OPEN SPACE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28.04%</a:t>
            </a:r>
          </a:p>
          <a:p>
            <a:pPr marL="0" indent="0">
              <a:buNone/>
            </a:pPr>
            <a:r>
              <a:rPr lang="en-US" sz="1200" u="sng" dirty="0"/>
              <a:t>AMENITY CENTER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YES</a:t>
            </a:r>
          </a:p>
          <a:p>
            <a:pPr marL="0" indent="0">
              <a:buFont typeface="Wingdings 3"/>
              <a:buNone/>
            </a:pPr>
            <a:endParaRPr lang="en-US" sz="5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  <a:highlight>
                  <a:srgbClr val="FFFF00"/>
                </a:highlight>
              </a:rPr>
              <a:t>WINDING CREEK</a:t>
            </a:r>
          </a:p>
          <a:p>
            <a:pPr marL="0" indent="0">
              <a:buFont typeface="Wingdings 3"/>
              <a:buNone/>
            </a:pPr>
            <a:r>
              <a:rPr lang="en-US" sz="1200" u="sng" dirty="0">
                <a:highlight>
                  <a:srgbClr val="FFFF00"/>
                </a:highlight>
              </a:rPr>
              <a:t>LOTS</a:t>
            </a:r>
            <a:r>
              <a:rPr lang="en-US" sz="1200" dirty="0">
                <a:highlight>
                  <a:srgbClr val="FFFF00"/>
                </a:highlight>
              </a:rPr>
              <a:t>: </a:t>
            </a:r>
            <a:r>
              <a:rPr lang="en-US" sz="1200" dirty="0">
                <a:solidFill>
                  <a:srgbClr val="5289B6"/>
                </a:solidFill>
                <a:highlight>
                  <a:srgbClr val="FFFF00"/>
                </a:highlight>
              </a:rPr>
              <a:t>132</a:t>
            </a:r>
          </a:p>
          <a:p>
            <a:pPr marL="0" indent="0">
              <a:buNone/>
            </a:pPr>
            <a:r>
              <a:rPr lang="en-US" sz="1200" u="sng" dirty="0">
                <a:highlight>
                  <a:srgbClr val="FFFF00"/>
                </a:highlight>
              </a:rPr>
              <a:t>LOT SIZES</a:t>
            </a:r>
            <a:r>
              <a:rPr lang="en-US" sz="1200" dirty="0">
                <a:highlight>
                  <a:srgbClr val="FFFF00"/>
                </a:highlight>
              </a:rPr>
              <a:t>: </a:t>
            </a:r>
            <a:r>
              <a:rPr lang="en-US" sz="1200" dirty="0">
                <a:solidFill>
                  <a:srgbClr val="5289B6"/>
                </a:solidFill>
                <a:highlight>
                  <a:srgbClr val="FFFF00"/>
                </a:highlight>
              </a:rPr>
              <a:t>16,000 SF</a:t>
            </a:r>
          </a:p>
          <a:p>
            <a:pPr marL="0" indent="0">
              <a:buNone/>
            </a:pPr>
            <a:r>
              <a:rPr lang="en-US" sz="1200" u="sng" dirty="0">
                <a:highlight>
                  <a:srgbClr val="FFFF00"/>
                </a:highlight>
              </a:rPr>
              <a:t>OPEN SPACE</a:t>
            </a:r>
            <a:r>
              <a:rPr lang="en-US" sz="1200" dirty="0">
                <a:highlight>
                  <a:srgbClr val="FFFF00"/>
                </a:highlight>
              </a:rPr>
              <a:t>: </a:t>
            </a:r>
            <a:r>
              <a:rPr lang="en-US" sz="1200" dirty="0">
                <a:solidFill>
                  <a:srgbClr val="5289B6"/>
                </a:solidFill>
                <a:highlight>
                  <a:srgbClr val="FFFF00"/>
                </a:highlight>
              </a:rPr>
              <a:t>20.02%</a:t>
            </a:r>
          </a:p>
          <a:p>
            <a:pPr marL="0" indent="0">
              <a:buFont typeface="Wingdings 3"/>
              <a:buNone/>
            </a:pPr>
            <a:endParaRPr lang="en-US" sz="5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HOMESTEAD </a:t>
            </a:r>
          </a:p>
          <a:p>
            <a:pPr marL="0" indent="0">
              <a:buNone/>
            </a:pPr>
            <a:r>
              <a:rPr lang="en-US" sz="1200" u="sng" dirty="0"/>
              <a:t>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490</a:t>
            </a:r>
          </a:p>
          <a:p>
            <a:pPr marL="0" indent="0">
              <a:buNone/>
            </a:pPr>
            <a:r>
              <a:rPr lang="en-US" sz="1200" u="sng" dirty="0"/>
              <a:t>PHASE 1 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258</a:t>
            </a: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None/>
            </a:pPr>
            <a:r>
              <a:rPr lang="en-US" sz="1200" u="sng" dirty="0"/>
              <a:t>LOT SIZES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7,440 SF – 12,000 SF</a:t>
            </a:r>
          </a:p>
          <a:p>
            <a:pPr marL="0" indent="0">
              <a:buNone/>
            </a:pPr>
            <a:r>
              <a:rPr lang="en-US" sz="1200" u="sng" dirty="0"/>
              <a:t>OPEN SPACE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33.67%</a:t>
            </a:r>
          </a:p>
          <a:p>
            <a:pPr marL="0" indent="0">
              <a:buNone/>
            </a:pPr>
            <a:r>
              <a:rPr lang="en-US" sz="1200" u="sng" dirty="0"/>
              <a:t>AMENITY CENTER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YES</a:t>
            </a:r>
          </a:p>
          <a:p>
            <a:pPr marL="0" indent="0">
              <a:buNone/>
            </a:pPr>
            <a:r>
              <a:rPr lang="en-US" sz="1200" u="sng" dirty="0"/>
              <a:t>PUBLIC PARK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YES</a:t>
            </a:r>
          </a:p>
          <a:p>
            <a:pPr marL="0" indent="0">
              <a:buNone/>
            </a:pPr>
            <a:endParaRPr lang="en-US" sz="600" dirty="0">
              <a:solidFill>
                <a:srgbClr val="5289B6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5289B6"/>
                </a:solidFill>
              </a:rPr>
              <a:t>MARINA VILLAGE</a:t>
            </a:r>
          </a:p>
          <a:p>
            <a:pPr marL="0" indent="0">
              <a:buNone/>
            </a:pPr>
            <a:r>
              <a:rPr lang="en-US" sz="1200" u="sng" dirty="0"/>
              <a:t>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36 (TOWNHOMES)</a:t>
            </a:r>
          </a:p>
          <a:p>
            <a:pPr marL="0" indent="0">
              <a:buNone/>
            </a:pPr>
            <a:r>
              <a:rPr lang="en-US" sz="1200" u="sng" dirty="0"/>
              <a:t>LOT SIZES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3,000 SF</a:t>
            </a:r>
          </a:p>
          <a:p>
            <a:pPr marL="0" indent="0">
              <a:buNone/>
            </a:pPr>
            <a:r>
              <a:rPr lang="en-US" sz="1200" u="sng" dirty="0"/>
              <a:t>OPEN SPACE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37.97%</a:t>
            </a:r>
          </a:p>
          <a:p>
            <a:pPr marL="0" indent="0">
              <a:buFont typeface="Wingdings 3"/>
              <a:buNone/>
            </a:pP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171450" indent="0">
              <a:buFont typeface="Wingdings 3"/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810B63-CA5D-42DA-9C23-F9D007C72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rgbClr val="5289B6"/>
                </a:solidFill>
              </a:rPr>
              <a:t>NEW SUBDIVSIONS </a:t>
            </a:r>
            <a:r>
              <a:rPr lang="en-US" dirty="0"/>
              <a:t>| RESIDENTIAL DEVELOPMENT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CFF80CD-87FB-4271-934D-94DBF64B4627}"/>
              </a:ext>
            </a:extLst>
          </p:cNvPr>
          <p:cNvSpPr/>
          <p:nvPr/>
        </p:nvSpPr>
        <p:spPr>
          <a:xfrm>
            <a:off x="6608877" y="230767"/>
            <a:ext cx="152400" cy="1524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532BEC-9EE5-4D45-85DB-95E4A86450A1}"/>
              </a:ext>
            </a:extLst>
          </p:cNvPr>
          <p:cNvSpPr/>
          <p:nvPr/>
        </p:nvSpPr>
        <p:spPr>
          <a:xfrm>
            <a:off x="6607947" y="1782770"/>
            <a:ext cx="161988" cy="16198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21A1FE7-450C-46B7-AFD5-DAF68802EB5D}"/>
              </a:ext>
            </a:extLst>
          </p:cNvPr>
          <p:cNvSpPr/>
          <p:nvPr/>
        </p:nvSpPr>
        <p:spPr>
          <a:xfrm>
            <a:off x="6607947" y="2970122"/>
            <a:ext cx="161988" cy="161988"/>
          </a:xfrm>
          <a:prstGeom prst="ellipse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56E54B1-A988-4C05-B0DB-FB4A94D3AAE1}"/>
              </a:ext>
            </a:extLst>
          </p:cNvPr>
          <p:cNvSpPr/>
          <p:nvPr/>
        </p:nvSpPr>
        <p:spPr>
          <a:xfrm>
            <a:off x="6590821" y="3963338"/>
            <a:ext cx="161988" cy="161988"/>
          </a:xfrm>
          <a:prstGeom prst="ellipse">
            <a:avLst/>
          </a:prstGeom>
          <a:solidFill>
            <a:srgbClr val="7030A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1E7FC92-C867-44B9-888B-F0C341D266BF}"/>
              </a:ext>
            </a:extLst>
          </p:cNvPr>
          <p:cNvSpPr/>
          <p:nvPr/>
        </p:nvSpPr>
        <p:spPr>
          <a:xfrm>
            <a:off x="6607947" y="5557653"/>
            <a:ext cx="161988" cy="161988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EECCC7-67A7-4C1A-8C26-F20402A52A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" t="6250" r="15001" b="23750"/>
          <a:stretch/>
        </p:blipFill>
        <p:spPr>
          <a:xfrm>
            <a:off x="106616" y="1221627"/>
            <a:ext cx="6403211" cy="365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52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BD3984D6-EE6A-4FA7-A913-0E60B9B14A05}"/>
              </a:ext>
            </a:extLst>
          </p:cNvPr>
          <p:cNvSpPr txBox="1">
            <a:spLocks/>
          </p:cNvSpPr>
          <p:nvPr/>
        </p:nvSpPr>
        <p:spPr>
          <a:xfrm>
            <a:off x="6769935" y="137049"/>
            <a:ext cx="2281099" cy="6316296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rgbClr val="002060"/>
              </a:buClr>
              <a:buFont typeface="Verdana"/>
              <a:buChar char="◦"/>
              <a:defRPr kumimoji="0" sz="23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9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8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DISCOVERY LAKES 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428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PHASE 1 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42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LOT SIZES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6,600 SF – 32,670 SF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OPEN SPACE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53.26%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AMENITY CENTER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YES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PUBLIC PARK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YES</a:t>
            </a:r>
          </a:p>
          <a:p>
            <a:pPr marL="0" indent="0">
              <a:buFont typeface="Wingdings 3"/>
              <a:buNone/>
            </a:pPr>
            <a:endParaRPr lang="en-US" sz="5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NELSON LAKE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260</a:t>
            </a:r>
          </a:p>
          <a:p>
            <a:pPr marL="0" indent="0">
              <a:buNone/>
            </a:pPr>
            <a:r>
              <a:rPr lang="en-US" sz="1200" u="sng" dirty="0"/>
              <a:t>LOT SIZES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7,000 SF – 8,600 SF</a:t>
            </a:r>
          </a:p>
          <a:p>
            <a:pPr marL="0" indent="0">
              <a:buNone/>
            </a:pPr>
            <a:r>
              <a:rPr lang="en-US" sz="1200" u="sng" dirty="0"/>
              <a:t>OPEN SPACE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28.04%</a:t>
            </a:r>
          </a:p>
          <a:p>
            <a:pPr marL="0" indent="0">
              <a:buNone/>
            </a:pPr>
            <a:r>
              <a:rPr lang="en-US" sz="1200" u="sng" dirty="0"/>
              <a:t>AMENITY CENTER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YES</a:t>
            </a:r>
          </a:p>
          <a:p>
            <a:pPr marL="0" indent="0">
              <a:buFont typeface="Wingdings 3"/>
              <a:buNone/>
            </a:pPr>
            <a:endParaRPr lang="en-US" sz="5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WINDING CREEK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132</a:t>
            </a:r>
          </a:p>
          <a:p>
            <a:pPr marL="0" indent="0">
              <a:buNone/>
            </a:pPr>
            <a:r>
              <a:rPr lang="en-US" sz="1200" u="sng" dirty="0"/>
              <a:t>LOT SIZES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16,000 SF</a:t>
            </a:r>
          </a:p>
          <a:p>
            <a:pPr marL="0" indent="0">
              <a:buNone/>
            </a:pPr>
            <a:r>
              <a:rPr lang="en-US" sz="1200" u="sng" dirty="0"/>
              <a:t>OPEN SPACE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20.02%</a:t>
            </a:r>
          </a:p>
          <a:p>
            <a:pPr marL="0" indent="0">
              <a:buFont typeface="Wingdings 3"/>
              <a:buNone/>
            </a:pPr>
            <a:endParaRPr lang="en-US" sz="5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  <a:highlight>
                  <a:srgbClr val="FFFF00"/>
                </a:highlight>
              </a:rPr>
              <a:t>HOMESTEAD </a:t>
            </a:r>
          </a:p>
          <a:p>
            <a:pPr marL="0" indent="0">
              <a:buNone/>
            </a:pPr>
            <a:r>
              <a:rPr lang="en-US" sz="1200" u="sng" dirty="0">
                <a:highlight>
                  <a:srgbClr val="FFFF00"/>
                </a:highlight>
              </a:rPr>
              <a:t>LOTS</a:t>
            </a:r>
            <a:r>
              <a:rPr lang="en-US" sz="1200" dirty="0">
                <a:highlight>
                  <a:srgbClr val="FFFF00"/>
                </a:highlight>
              </a:rPr>
              <a:t>: </a:t>
            </a:r>
            <a:r>
              <a:rPr lang="en-US" sz="1200" dirty="0">
                <a:solidFill>
                  <a:srgbClr val="5289B6"/>
                </a:solidFill>
                <a:highlight>
                  <a:srgbClr val="FFFF00"/>
                </a:highlight>
              </a:rPr>
              <a:t>490</a:t>
            </a:r>
          </a:p>
          <a:p>
            <a:pPr marL="0" indent="0">
              <a:buNone/>
            </a:pPr>
            <a:r>
              <a:rPr lang="en-US" sz="1200" u="sng" dirty="0">
                <a:highlight>
                  <a:srgbClr val="FFFF00"/>
                </a:highlight>
              </a:rPr>
              <a:t>PHASE 1 LOTS</a:t>
            </a:r>
            <a:r>
              <a:rPr lang="en-US" sz="1200" dirty="0">
                <a:highlight>
                  <a:srgbClr val="FFFF00"/>
                </a:highlight>
              </a:rPr>
              <a:t>: </a:t>
            </a:r>
            <a:r>
              <a:rPr lang="en-US" sz="1200" dirty="0">
                <a:solidFill>
                  <a:srgbClr val="5289B6"/>
                </a:solidFill>
                <a:highlight>
                  <a:srgbClr val="FFFF00"/>
                </a:highlight>
              </a:rPr>
              <a:t>258</a:t>
            </a:r>
            <a:endParaRPr lang="en-US" sz="800" dirty="0">
              <a:solidFill>
                <a:srgbClr val="5289B6"/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sz="1200" u="sng" dirty="0">
                <a:highlight>
                  <a:srgbClr val="FFFF00"/>
                </a:highlight>
              </a:rPr>
              <a:t>LOT SIZES</a:t>
            </a:r>
            <a:r>
              <a:rPr lang="en-US" sz="1200" dirty="0">
                <a:highlight>
                  <a:srgbClr val="FFFF00"/>
                </a:highlight>
              </a:rPr>
              <a:t>: </a:t>
            </a:r>
            <a:r>
              <a:rPr lang="en-US" sz="1200" dirty="0">
                <a:solidFill>
                  <a:srgbClr val="5289B6"/>
                </a:solidFill>
                <a:highlight>
                  <a:srgbClr val="FFFF00"/>
                </a:highlight>
              </a:rPr>
              <a:t>7,440 SF – 12,000 SF</a:t>
            </a:r>
          </a:p>
          <a:p>
            <a:pPr marL="0" indent="0">
              <a:buNone/>
            </a:pPr>
            <a:r>
              <a:rPr lang="en-US" sz="1200" u="sng" dirty="0">
                <a:highlight>
                  <a:srgbClr val="FFFF00"/>
                </a:highlight>
              </a:rPr>
              <a:t>OPEN SPACE</a:t>
            </a:r>
            <a:r>
              <a:rPr lang="en-US" sz="1200" dirty="0">
                <a:highlight>
                  <a:srgbClr val="FFFF00"/>
                </a:highlight>
              </a:rPr>
              <a:t>: </a:t>
            </a:r>
            <a:r>
              <a:rPr lang="en-US" sz="1200" dirty="0">
                <a:solidFill>
                  <a:srgbClr val="5289B6"/>
                </a:solidFill>
                <a:highlight>
                  <a:srgbClr val="FFFF00"/>
                </a:highlight>
              </a:rPr>
              <a:t>33.67%</a:t>
            </a:r>
          </a:p>
          <a:p>
            <a:pPr marL="0" indent="0">
              <a:buNone/>
            </a:pPr>
            <a:r>
              <a:rPr lang="en-US" sz="1200" u="sng" dirty="0">
                <a:highlight>
                  <a:srgbClr val="FFFF00"/>
                </a:highlight>
              </a:rPr>
              <a:t>AMENITY CENTER</a:t>
            </a:r>
            <a:r>
              <a:rPr lang="en-US" sz="1200" dirty="0">
                <a:highlight>
                  <a:srgbClr val="FFFF00"/>
                </a:highlight>
              </a:rPr>
              <a:t>: </a:t>
            </a:r>
            <a:r>
              <a:rPr lang="en-US" sz="1200" dirty="0">
                <a:solidFill>
                  <a:srgbClr val="5289B6"/>
                </a:solidFill>
                <a:highlight>
                  <a:srgbClr val="FFFF00"/>
                </a:highlight>
              </a:rPr>
              <a:t>YES</a:t>
            </a:r>
          </a:p>
          <a:p>
            <a:pPr marL="0" indent="0">
              <a:buNone/>
            </a:pPr>
            <a:r>
              <a:rPr lang="en-US" sz="1200" u="sng" dirty="0">
                <a:highlight>
                  <a:srgbClr val="FFFF00"/>
                </a:highlight>
              </a:rPr>
              <a:t>PUBLIC PARK</a:t>
            </a:r>
            <a:r>
              <a:rPr lang="en-US" sz="1200" dirty="0">
                <a:highlight>
                  <a:srgbClr val="FFFF00"/>
                </a:highlight>
              </a:rPr>
              <a:t>: </a:t>
            </a:r>
            <a:r>
              <a:rPr lang="en-US" sz="1200" dirty="0">
                <a:solidFill>
                  <a:srgbClr val="5289B6"/>
                </a:solidFill>
                <a:highlight>
                  <a:srgbClr val="FFFF00"/>
                </a:highlight>
              </a:rPr>
              <a:t>YES</a:t>
            </a:r>
          </a:p>
          <a:p>
            <a:pPr marL="0" indent="0">
              <a:buNone/>
            </a:pPr>
            <a:endParaRPr lang="en-US" sz="600" dirty="0">
              <a:solidFill>
                <a:srgbClr val="5289B6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5289B6"/>
                </a:solidFill>
              </a:rPr>
              <a:t>MARINA VILLAGE</a:t>
            </a:r>
          </a:p>
          <a:p>
            <a:pPr marL="0" indent="0">
              <a:buNone/>
            </a:pPr>
            <a:r>
              <a:rPr lang="en-US" sz="1200" u="sng" dirty="0"/>
              <a:t>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36 (TOWNHOMES)</a:t>
            </a:r>
          </a:p>
          <a:p>
            <a:pPr marL="0" indent="0">
              <a:buNone/>
            </a:pPr>
            <a:r>
              <a:rPr lang="en-US" sz="1200" u="sng" dirty="0"/>
              <a:t>LOT SIZES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3,000 SF</a:t>
            </a:r>
          </a:p>
          <a:p>
            <a:pPr marL="0" indent="0">
              <a:buNone/>
            </a:pPr>
            <a:r>
              <a:rPr lang="en-US" sz="1200" u="sng" dirty="0"/>
              <a:t>OPEN SPACE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37.97%</a:t>
            </a:r>
          </a:p>
          <a:p>
            <a:pPr marL="0" indent="0">
              <a:buFont typeface="Wingdings 3"/>
              <a:buNone/>
            </a:pP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171450" indent="0">
              <a:buFont typeface="Wingdings 3"/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810B63-CA5D-42DA-9C23-F9D007C72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rgbClr val="5289B6"/>
                </a:solidFill>
              </a:rPr>
              <a:t>NEW SUBDIVSIONS </a:t>
            </a:r>
            <a:r>
              <a:rPr lang="en-US" dirty="0"/>
              <a:t>| RESIDENTIAL DEVELOPMENT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CFF80CD-87FB-4271-934D-94DBF64B4627}"/>
              </a:ext>
            </a:extLst>
          </p:cNvPr>
          <p:cNvSpPr/>
          <p:nvPr/>
        </p:nvSpPr>
        <p:spPr>
          <a:xfrm>
            <a:off x="6608877" y="230767"/>
            <a:ext cx="152400" cy="1524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532BEC-9EE5-4D45-85DB-95E4A86450A1}"/>
              </a:ext>
            </a:extLst>
          </p:cNvPr>
          <p:cNvSpPr/>
          <p:nvPr/>
        </p:nvSpPr>
        <p:spPr>
          <a:xfrm>
            <a:off x="6607947" y="1782770"/>
            <a:ext cx="161988" cy="16198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21A1FE7-450C-46B7-AFD5-DAF68802EB5D}"/>
              </a:ext>
            </a:extLst>
          </p:cNvPr>
          <p:cNvSpPr/>
          <p:nvPr/>
        </p:nvSpPr>
        <p:spPr>
          <a:xfrm>
            <a:off x="6607947" y="2970122"/>
            <a:ext cx="161988" cy="161988"/>
          </a:xfrm>
          <a:prstGeom prst="ellipse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56E54B1-A988-4C05-B0DB-FB4A94D3AAE1}"/>
              </a:ext>
            </a:extLst>
          </p:cNvPr>
          <p:cNvSpPr/>
          <p:nvPr/>
        </p:nvSpPr>
        <p:spPr>
          <a:xfrm>
            <a:off x="6590821" y="3963338"/>
            <a:ext cx="161988" cy="161988"/>
          </a:xfrm>
          <a:prstGeom prst="ellipse">
            <a:avLst/>
          </a:prstGeom>
          <a:solidFill>
            <a:srgbClr val="7030A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1E7FC92-C867-44B9-888B-F0C341D266BF}"/>
              </a:ext>
            </a:extLst>
          </p:cNvPr>
          <p:cNvSpPr/>
          <p:nvPr/>
        </p:nvSpPr>
        <p:spPr>
          <a:xfrm>
            <a:off x="6607947" y="5557653"/>
            <a:ext cx="161988" cy="161988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6544A-501A-4CDB-8769-6434534CCE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2" t="9339" r="35834" b="10571"/>
          <a:stretch/>
        </p:blipFill>
        <p:spPr>
          <a:xfrm>
            <a:off x="786191" y="111649"/>
            <a:ext cx="5447820" cy="610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89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BD3984D6-EE6A-4FA7-A913-0E60B9B14A05}"/>
              </a:ext>
            </a:extLst>
          </p:cNvPr>
          <p:cNvSpPr txBox="1">
            <a:spLocks/>
          </p:cNvSpPr>
          <p:nvPr/>
        </p:nvSpPr>
        <p:spPr>
          <a:xfrm>
            <a:off x="6769935" y="137049"/>
            <a:ext cx="2281099" cy="6316296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rgbClr val="002060"/>
              </a:buClr>
              <a:buFont typeface="Verdana"/>
              <a:buChar char="◦"/>
              <a:defRPr kumimoji="0" sz="23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9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8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DISCOVERY LAKES 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428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PHASE 1 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42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LOT SIZES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6,600 SF – 32,670 SF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OPEN SPACE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53.26%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AMENITY CENTER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YES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PUBLIC PARK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YES</a:t>
            </a:r>
          </a:p>
          <a:p>
            <a:pPr marL="0" indent="0">
              <a:buFont typeface="Wingdings 3"/>
              <a:buNone/>
            </a:pPr>
            <a:endParaRPr lang="en-US" sz="5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NELSON LAKE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260</a:t>
            </a:r>
          </a:p>
          <a:p>
            <a:pPr marL="0" indent="0">
              <a:buNone/>
            </a:pPr>
            <a:r>
              <a:rPr lang="en-US" sz="1200" u="sng" dirty="0"/>
              <a:t>LOT SIZES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7,000 SF – 8,600 SF</a:t>
            </a:r>
          </a:p>
          <a:p>
            <a:pPr marL="0" indent="0">
              <a:buNone/>
            </a:pPr>
            <a:r>
              <a:rPr lang="en-US" sz="1200" u="sng" dirty="0"/>
              <a:t>OPEN SPACE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28.04%</a:t>
            </a:r>
          </a:p>
          <a:p>
            <a:pPr marL="0" indent="0">
              <a:buNone/>
            </a:pPr>
            <a:r>
              <a:rPr lang="en-US" sz="1200" u="sng" dirty="0"/>
              <a:t>AMENITY CENTER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YES</a:t>
            </a:r>
          </a:p>
          <a:p>
            <a:pPr marL="0" indent="0">
              <a:buFont typeface="Wingdings 3"/>
              <a:buNone/>
            </a:pPr>
            <a:endParaRPr lang="en-US" sz="5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WINDING CREEK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132</a:t>
            </a:r>
          </a:p>
          <a:p>
            <a:pPr marL="0" indent="0">
              <a:buNone/>
            </a:pPr>
            <a:r>
              <a:rPr lang="en-US" sz="1200" u="sng" dirty="0"/>
              <a:t>LOT SIZES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16,000 SF</a:t>
            </a:r>
          </a:p>
          <a:p>
            <a:pPr marL="0" indent="0">
              <a:buNone/>
            </a:pPr>
            <a:r>
              <a:rPr lang="en-US" sz="1200" u="sng" dirty="0"/>
              <a:t>OPEN SPACE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20.02%</a:t>
            </a:r>
          </a:p>
          <a:p>
            <a:pPr marL="0" indent="0">
              <a:buFont typeface="Wingdings 3"/>
              <a:buNone/>
            </a:pPr>
            <a:endParaRPr lang="en-US" sz="5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HOMESTEAD </a:t>
            </a:r>
          </a:p>
          <a:p>
            <a:pPr marL="0" indent="0">
              <a:buNone/>
            </a:pPr>
            <a:r>
              <a:rPr lang="en-US" sz="1200" u="sng" dirty="0"/>
              <a:t>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490</a:t>
            </a:r>
          </a:p>
          <a:p>
            <a:pPr marL="0" indent="0">
              <a:buNone/>
            </a:pPr>
            <a:r>
              <a:rPr lang="en-US" sz="1200" u="sng" dirty="0"/>
              <a:t>PHASE 1 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258</a:t>
            </a: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None/>
            </a:pPr>
            <a:r>
              <a:rPr lang="en-US" sz="1200" u="sng" dirty="0"/>
              <a:t>LOT SIZES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7,440 SF – 12,000 SF</a:t>
            </a:r>
          </a:p>
          <a:p>
            <a:pPr marL="0" indent="0">
              <a:buNone/>
            </a:pPr>
            <a:r>
              <a:rPr lang="en-US" sz="1200" u="sng" dirty="0"/>
              <a:t>OPEN SPACE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33.67%</a:t>
            </a:r>
          </a:p>
          <a:p>
            <a:pPr marL="0" indent="0">
              <a:buNone/>
            </a:pPr>
            <a:r>
              <a:rPr lang="en-US" sz="1200" u="sng" dirty="0"/>
              <a:t>AMENITY CENTER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YES</a:t>
            </a:r>
          </a:p>
          <a:p>
            <a:pPr marL="0" indent="0">
              <a:buNone/>
            </a:pPr>
            <a:r>
              <a:rPr lang="en-US" sz="1200" u="sng" dirty="0"/>
              <a:t>PUBLIC PARK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YES</a:t>
            </a:r>
          </a:p>
          <a:p>
            <a:pPr marL="0" indent="0">
              <a:buNone/>
            </a:pPr>
            <a:endParaRPr lang="en-US" sz="600" dirty="0">
              <a:solidFill>
                <a:srgbClr val="5289B6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5289B6"/>
                </a:solidFill>
                <a:highlight>
                  <a:srgbClr val="FFFF00"/>
                </a:highlight>
              </a:rPr>
              <a:t>MARINA VILLAGE</a:t>
            </a:r>
          </a:p>
          <a:p>
            <a:pPr marL="0" indent="0">
              <a:buNone/>
            </a:pPr>
            <a:r>
              <a:rPr lang="en-US" sz="1200" u="sng" dirty="0">
                <a:highlight>
                  <a:srgbClr val="FFFF00"/>
                </a:highlight>
              </a:rPr>
              <a:t>LOTS</a:t>
            </a:r>
            <a:r>
              <a:rPr lang="en-US" sz="1200" dirty="0">
                <a:highlight>
                  <a:srgbClr val="FFFF00"/>
                </a:highlight>
              </a:rPr>
              <a:t>: </a:t>
            </a:r>
            <a:r>
              <a:rPr lang="en-US" sz="1200" dirty="0">
                <a:solidFill>
                  <a:srgbClr val="5289B6"/>
                </a:solidFill>
                <a:highlight>
                  <a:srgbClr val="FFFF00"/>
                </a:highlight>
              </a:rPr>
              <a:t>36 (TOWNHOMES)</a:t>
            </a:r>
          </a:p>
          <a:p>
            <a:pPr marL="0" indent="0">
              <a:buNone/>
            </a:pPr>
            <a:r>
              <a:rPr lang="en-US" sz="1200" u="sng" dirty="0">
                <a:highlight>
                  <a:srgbClr val="FFFF00"/>
                </a:highlight>
              </a:rPr>
              <a:t>LOT SIZES</a:t>
            </a:r>
            <a:r>
              <a:rPr lang="en-US" sz="1200" dirty="0">
                <a:highlight>
                  <a:srgbClr val="FFFF00"/>
                </a:highlight>
              </a:rPr>
              <a:t>: </a:t>
            </a:r>
            <a:r>
              <a:rPr lang="en-US" sz="1200" dirty="0">
                <a:solidFill>
                  <a:srgbClr val="5289B6"/>
                </a:solidFill>
                <a:highlight>
                  <a:srgbClr val="FFFF00"/>
                </a:highlight>
              </a:rPr>
              <a:t>3,000 SF</a:t>
            </a:r>
          </a:p>
          <a:p>
            <a:pPr marL="0" indent="0">
              <a:buNone/>
            </a:pPr>
            <a:r>
              <a:rPr lang="en-US" sz="1200" u="sng" dirty="0">
                <a:highlight>
                  <a:srgbClr val="FFFF00"/>
                </a:highlight>
              </a:rPr>
              <a:t>OPEN SPACE</a:t>
            </a:r>
            <a:r>
              <a:rPr lang="en-US" sz="1200" dirty="0">
                <a:highlight>
                  <a:srgbClr val="FFFF00"/>
                </a:highlight>
              </a:rPr>
              <a:t>: </a:t>
            </a:r>
            <a:r>
              <a:rPr lang="en-US" sz="1200" dirty="0">
                <a:solidFill>
                  <a:srgbClr val="5289B6"/>
                </a:solidFill>
                <a:highlight>
                  <a:srgbClr val="FFFF00"/>
                </a:highlight>
              </a:rPr>
              <a:t>37.97%</a:t>
            </a:r>
          </a:p>
          <a:p>
            <a:pPr marL="0" indent="0">
              <a:buFont typeface="Wingdings 3"/>
              <a:buNone/>
            </a:pP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171450" indent="0">
              <a:buFont typeface="Wingdings 3"/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810B63-CA5D-42DA-9C23-F9D007C72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rgbClr val="5289B6"/>
                </a:solidFill>
              </a:rPr>
              <a:t>NEW SUBDIVSIONS </a:t>
            </a:r>
            <a:r>
              <a:rPr lang="en-US" dirty="0"/>
              <a:t>| RESIDENTIAL DEVELOPMENT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CFF80CD-87FB-4271-934D-94DBF64B4627}"/>
              </a:ext>
            </a:extLst>
          </p:cNvPr>
          <p:cNvSpPr/>
          <p:nvPr/>
        </p:nvSpPr>
        <p:spPr>
          <a:xfrm>
            <a:off x="6608877" y="230767"/>
            <a:ext cx="152400" cy="1524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532BEC-9EE5-4D45-85DB-95E4A86450A1}"/>
              </a:ext>
            </a:extLst>
          </p:cNvPr>
          <p:cNvSpPr/>
          <p:nvPr/>
        </p:nvSpPr>
        <p:spPr>
          <a:xfrm>
            <a:off x="6607947" y="1782770"/>
            <a:ext cx="161988" cy="16198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21A1FE7-450C-46B7-AFD5-DAF68802EB5D}"/>
              </a:ext>
            </a:extLst>
          </p:cNvPr>
          <p:cNvSpPr/>
          <p:nvPr/>
        </p:nvSpPr>
        <p:spPr>
          <a:xfrm>
            <a:off x="6607947" y="2970122"/>
            <a:ext cx="161988" cy="161988"/>
          </a:xfrm>
          <a:prstGeom prst="ellipse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56E54B1-A988-4C05-B0DB-FB4A94D3AAE1}"/>
              </a:ext>
            </a:extLst>
          </p:cNvPr>
          <p:cNvSpPr/>
          <p:nvPr/>
        </p:nvSpPr>
        <p:spPr>
          <a:xfrm>
            <a:off x="6590821" y="3963338"/>
            <a:ext cx="161988" cy="161988"/>
          </a:xfrm>
          <a:prstGeom prst="ellipse">
            <a:avLst/>
          </a:prstGeom>
          <a:solidFill>
            <a:srgbClr val="7030A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1E7FC92-C867-44B9-888B-F0C341D266BF}"/>
              </a:ext>
            </a:extLst>
          </p:cNvPr>
          <p:cNvSpPr/>
          <p:nvPr/>
        </p:nvSpPr>
        <p:spPr>
          <a:xfrm>
            <a:off x="6607947" y="5557653"/>
            <a:ext cx="161988" cy="161988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33A162-F4AF-450E-B2CC-7FF1880023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99" y="137049"/>
            <a:ext cx="4419600" cy="616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28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BD3984D6-EE6A-4FA7-A913-0E60B9B14A05}"/>
              </a:ext>
            </a:extLst>
          </p:cNvPr>
          <p:cNvSpPr txBox="1">
            <a:spLocks/>
          </p:cNvSpPr>
          <p:nvPr/>
        </p:nvSpPr>
        <p:spPr>
          <a:xfrm>
            <a:off x="6769935" y="137049"/>
            <a:ext cx="2281099" cy="631629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rgbClr val="002060"/>
              </a:buClr>
              <a:buFont typeface="Verdana"/>
              <a:buChar char="◦"/>
              <a:defRPr kumimoji="0" sz="23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9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8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EMERSON FARMS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107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LOT SIZES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43,560 SF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OPEN SPACE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20.00%</a:t>
            </a:r>
          </a:p>
          <a:p>
            <a:pPr marL="0" indent="0">
              <a:buFont typeface="Wingdings 3"/>
              <a:buNone/>
            </a:pPr>
            <a:endParaRPr lang="en-US" sz="5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SADDLE STAR NORTH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109</a:t>
            </a:r>
          </a:p>
          <a:p>
            <a:pPr marL="0" indent="0">
              <a:buNone/>
            </a:pPr>
            <a:r>
              <a:rPr lang="en-US" sz="1200" u="sng" dirty="0"/>
              <a:t>LOT SIZES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8,750 SF – 12,500 SF</a:t>
            </a:r>
          </a:p>
          <a:p>
            <a:pPr marL="0" indent="0">
              <a:buNone/>
            </a:pPr>
            <a:r>
              <a:rPr lang="en-US" sz="1200" u="sng" dirty="0"/>
              <a:t>OPEN SPACE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12.59%</a:t>
            </a:r>
          </a:p>
          <a:p>
            <a:pPr marL="0" indent="0">
              <a:buFont typeface="Wingdings 3"/>
              <a:buNone/>
            </a:pPr>
            <a:endParaRPr lang="en-US" sz="5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171450" indent="0">
              <a:buFont typeface="Wingdings 3"/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810B63-CA5D-42DA-9C23-F9D007C72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rgbClr val="5289B6"/>
                </a:solidFill>
              </a:rPr>
              <a:t>NEW SUBDIVSIONS </a:t>
            </a:r>
            <a:r>
              <a:rPr lang="en-US" dirty="0"/>
              <a:t>| RESIDENTIAL DEVELOPMENT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CFF80CD-87FB-4271-934D-94DBF64B4627}"/>
              </a:ext>
            </a:extLst>
          </p:cNvPr>
          <p:cNvSpPr/>
          <p:nvPr/>
        </p:nvSpPr>
        <p:spPr>
          <a:xfrm>
            <a:off x="6608877" y="230767"/>
            <a:ext cx="152400" cy="1524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532BEC-9EE5-4D45-85DB-95E4A86450A1}"/>
              </a:ext>
            </a:extLst>
          </p:cNvPr>
          <p:cNvSpPr/>
          <p:nvPr/>
        </p:nvSpPr>
        <p:spPr>
          <a:xfrm>
            <a:off x="6603618" y="1328783"/>
            <a:ext cx="161988" cy="16198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772C4D-B210-4D5A-925B-FB1DDF2219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" t="14658" r="2036" b="12168"/>
          <a:stretch/>
        </p:blipFill>
        <p:spPr>
          <a:xfrm>
            <a:off x="0" y="2541669"/>
            <a:ext cx="4041471" cy="39116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57F8172-94A0-40DD-A833-E65625DDCC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833" t="32222" r="7500" b="18330"/>
          <a:stretch/>
        </p:blipFill>
        <p:spPr>
          <a:xfrm>
            <a:off x="172118" y="99258"/>
            <a:ext cx="2848796" cy="2263944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E2717DDE-AD00-46EE-971D-DE53EA18165A}"/>
              </a:ext>
            </a:extLst>
          </p:cNvPr>
          <p:cNvSpPr/>
          <p:nvPr/>
        </p:nvSpPr>
        <p:spPr>
          <a:xfrm>
            <a:off x="289496" y="187008"/>
            <a:ext cx="255919" cy="2559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2130C5B-F4BF-4914-BDFD-7E974433DD84}"/>
              </a:ext>
            </a:extLst>
          </p:cNvPr>
          <p:cNvSpPr/>
          <p:nvPr/>
        </p:nvSpPr>
        <p:spPr>
          <a:xfrm>
            <a:off x="335910" y="237982"/>
            <a:ext cx="152400" cy="1524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48E055-20B6-4CCC-92CE-B2D06EE415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500" t="33655" r="7500" b="23333"/>
          <a:stretch/>
        </p:blipFill>
        <p:spPr>
          <a:xfrm>
            <a:off x="3127071" y="99257"/>
            <a:ext cx="2807226" cy="2263943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B46FD3B0-AAA7-4E2C-9725-C8529708D18C}"/>
              </a:ext>
            </a:extLst>
          </p:cNvPr>
          <p:cNvSpPr/>
          <p:nvPr/>
        </p:nvSpPr>
        <p:spPr>
          <a:xfrm>
            <a:off x="3203935" y="184100"/>
            <a:ext cx="255919" cy="2559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293D3D9-D2AE-4772-AB01-7AD1DAC102B3}"/>
              </a:ext>
            </a:extLst>
          </p:cNvPr>
          <p:cNvSpPr/>
          <p:nvPr/>
        </p:nvSpPr>
        <p:spPr>
          <a:xfrm>
            <a:off x="3250900" y="233188"/>
            <a:ext cx="161988" cy="16198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0C5AEC-3D5F-447D-8DFF-362D889C2D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5" t="4312" r="28022" b="7884"/>
          <a:stretch/>
        </p:blipFill>
        <p:spPr>
          <a:xfrm>
            <a:off x="6036573" y="2598376"/>
            <a:ext cx="2935138" cy="3573823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7C312D15-0B50-455E-B4B6-7A4DFEC902ED}"/>
              </a:ext>
            </a:extLst>
          </p:cNvPr>
          <p:cNvSpPr/>
          <p:nvPr/>
        </p:nvSpPr>
        <p:spPr>
          <a:xfrm>
            <a:off x="8500773" y="2743200"/>
            <a:ext cx="161988" cy="16198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6E9A32A-15FD-4EF9-9990-BB31AE068C50}"/>
              </a:ext>
            </a:extLst>
          </p:cNvPr>
          <p:cNvSpPr/>
          <p:nvPr/>
        </p:nvSpPr>
        <p:spPr>
          <a:xfrm>
            <a:off x="2944714" y="5105400"/>
            <a:ext cx="152400" cy="1524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9661350-CB73-4C9A-AAC0-319C535A8CD1}"/>
              </a:ext>
            </a:extLst>
          </p:cNvPr>
          <p:cNvSpPr/>
          <p:nvPr/>
        </p:nvSpPr>
        <p:spPr>
          <a:xfrm>
            <a:off x="1066800" y="2971800"/>
            <a:ext cx="161988" cy="16198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1ED0526-727C-43A8-AC93-D369E00A58B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20000" r="29355" b="33750"/>
          <a:stretch/>
        </p:blipFill>
        <p:spPr>
          <a:xfrm>
            <a:off x="2429447" y="2465080"/>
            <a:ext cx="3504850" cy="1942100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BEDD8EF2-70C5-4C75-BC88-060CD24BA6D7}"/>
              </a:ext>
            </a:extLst>
          </p:cNvPr>
          <p:cNvSpPr/>
          <p:nvPr/>
        </p:nvSpPr>
        <p:spPr>
          <a:xfrm>
            <a:off x="2346673" y="2497596"/>
            <a:ext cx="152400" cy="1524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68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810B63-CA5D-42DA-9C23-F9D007C72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rgbClr val="5289B6"/>
                </a:solidFill>
              </a:rPr>
              <a:t>SINGLE FAMILY ZONING CASES </a:t>
            </a:r>
            <a:r>
              <a:rPr lang="en-US" dirty="0"/>
              <a:t>| RESIDENTIAL DEVELOPMENT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A85A91-33A6-4C76-AE57-AAF0EC112C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6250" r="12501" b="15001"/>
          <a:stretch/>
        </p:blipFill>
        <p:spPr>
          <a:xfrm>
            <a:off x="6478490" y="228600"/>
            <a:ext cx="2513110" cy="195464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CFF80CD-87FB-4271-934D-94DBF64B4627}"/>
              </a:ext>
            </a:extLst>
          </p:cNvPr>
          <p:cNvSpPr/>
          <p:nvPr/>
        </p:nvSpPr>
        <p:spPr>
          <a:xfrm>
            <a:off x="4050886" y="319085"/>
            <a:ext cx="152400" cy="1524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532BEC-9EE5-4D45-85DB-95E4A86450A1}"/>
              </a:ext>
            </a:extLst>
          </p:cNvPr>
          <p:cNvSpPr/>
          <p:nvPr/>
        </p:nvSpPr>
        <p:spPr>
          <a:xfrm>
            <a:off x="4043512" y="2391956"/>
            <a:ext cx="161988" cy="16198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0F4C21-8315-43EB-B589-E9BB1A5030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7" r="17644" b="5394"/>
          <a:stretch/>
        </p:blipFill>
        <p:spPr>
          <a:xfrm>
            <a:off x="6478491" y="4399094"/>
            <a:ext cx="2513108" cy="191895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802D8B-21E7-40C9-9C1E-1C6AE7B503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7" t="12501" r="23528" b="7103"/>
          <a:stretch/>
        </p:blipFill>
        <p:spPr>
          <a:xfrm>
            <a:off x="6478490" y="2303421"/>
            <a:ext cx="2513109" cy="197549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772C4D-B210-4D5A-925B-FB1DDF2219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" t="14658" r="2036" b="12168"/>
          <a:stretch/>
        </p:blipFill>
        <p:spPr>
          <a:xfrm>
            <a:off x="0" y="2541669"/>
            <a:ext cx="4041471" cy="3911676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DFBD5BDD-A57A-427C-84E2-27ADF806B4B7}"/>
              </a:ext>
            </a:extLst>
          </p:cNvPr>
          <p:cNvSpPr/>
          <p:nvPr/>
        </p:nvSpPr>
        <p:spPr>
          <a:xfrm>
            <a:off x="1499596" y="3771785"/>
            <a:ext cx="161988" cy="161988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41C179-3AE9-4E89-8A05-4EF11BE570C4}"/>
              </a:ext>
            </a:extLst>
          </p:cNvPr>
          <p:cNvSpPr/>
          <p:nvPr/>
        </p:nvSpPr>
        <p:spPr>
          <a:xfrm>
            <a:off x="1204630" y="3361290"/>
            <a:ext cx="161988" cy="161988"/>
          </a:xfrm>
          <a:prstGeom prst="ellipse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695C058-7813-4670-90E2-D645D65D07A0}"/>
              </a:ext>
            </a:extLst>
          </p:cNvPr>
          <p:cNvSpPr/>
          <p:nvPr/>
        </p:nvSpPr>
        <p:spPr>
          <a:xfrm>
            <a:off x="1412759" y="5820878"/>
            <a:ext cx="161988" cy="16198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F4F00D37-DCB0-4E14-99E1-E6E003FAF60F}"/>
              </a:ext>
            </a:extLst>
          </p:cNvPr>
          <p:cNvSpPr txBox="1">
            <a:spLocks/>
          </p:cNvSpPr>
          <p:nvPr/>
        </p:nvSpPr>
        <p:spPr>
          <a:xfrm>
            <a:off x="4205501" y="2303420"/>
            <a:ext cx="2347699" cy="197549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rgbClr val="002060"/>
              </a:buClr>
              <a:buFont typeface="Verdana"/>
              <a:buChar char="◦"/>
              <a:defRPr kumimoji="0" sz="23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9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8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PARK HILLS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144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LOT SIZES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6,000 SF – 8,400 SF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OPEN SPACE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27.51%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AMENITY CENTER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YES</a:t>
            </a:r>
          </a:p>
          <a:p>
            <a:pPr marL="0" indent="0">
              <a:buNone/>
            </a:pPr>
            <a:r>
              <a:rPr lang="en-US" sz="1200" u="sng" dirty="0"/>
              <a:t>CITY PARK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NO</a:t>
            </a: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dirty="0"/>
          </a:p>
        </p:txBody>
      </p:sp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D95D6480-EFD5-4598-A25D-4FF40719B6A1}"/>
              </a:ext>
            </a:extLst>
          </p:cNvPr>
          <p:cNvSpPr txBox="1">
            <a:spLocks/>
          </p:cNvSpPr>
          <p:nvPr/>
        </p:nvSpPr>
        <p:spPr>
          <a:xfrm>
            <a:off x="4203288" y="228600"/>
            <a:ext cx="2258585" cy="195464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rgbClr val="002060"/>
              </a:buClr>
              <a:buFont typeface="Verdana"/>
              <a:buChar char="◦"/>
              <a:defRPr kumimoji="0" sz="23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9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8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THE TERRACES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263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LOT SIZES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7,200 SF – 13,000 SF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OPEN SPACE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29.71%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AMENITY CENTER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YES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CITY PARK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YES</a:t>
            </a: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171450" indent="0">
              <a:buFont typeface="Wingdings 3"/>
              <a:buNone/>
            </a:pPr>
            <a:endParaRPr lang="en-US" dirty="0"/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8893EFA1-E5DD-4541-BC39-36AAB3D49BEB}"/>
              </a:ext>
            </a:extLst>
          </p:cNvPr>
          <p:cNvSpPr txBox="1">
            <a:spLocks/>
          </p:cNvSpPr>
          <p:nvPr/>
        </p:nvSpPr>
        <p:spPr>
          <a:xfrm>
            <a:off x="4209225" y="4390210"/>
            <a:ext cx="2258583" cy="192784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rgbClr val="002060"/>
              </a:buClr>
              <a:buFont typeface="Verdana"/>
              <a:buChar char="◦"/>
              <a:defRPr kumimoji="0" sz="23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9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8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QUAIL HOLLOW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250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LOT SIZES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7,440 SF – 10,250 SF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OPEN SPACE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20.12%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AMENITY CENTER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YES</a:t>
            </a:r>
          </a:p>
          <a:p>
            <a:pPr marL="0" indent="0">
              <a:buNone/>
            </a:pPr>
            <a:r>
              <a:rPr lang="en-US" sz="1200" u="sng" dirty="0"/>
              <a:t>CITY PARK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NO</a:t>
            </a: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171450" indent="0">
              <a:buFont typeface="Wingdings 3"/>
              <a:buNone/>
            </a:pPr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999A335-CF8B-4204-921A-74E621EB4261}"/>
              </a:ext>
            </a:extLst>
          </p:cNvPr>
          <p:cNvSpPr/>
          <p:nvPr/>
        </p:nvSpPr>
        <p:spPr>
          <a:xfrm>
            <a:off x="4047236" y="4478745"/>
            <a:ext cx="161988" cy="161988"/>
          </a:xfrm>
          <a:prstGeom prst="ellipse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AD2E4D88-5FA6-4EFF-99D8-37912F85C2F7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3886200" cy="207119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rgbClr val="002060"/>
              </a:buClr>
              <a:buFont typeface="Verdana"/>
              <a:buChar char="◦"/>
              <a:defRPr kumimoji="0" sz="23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9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8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58738" indent="0">
              <a:buFont typeface="Wingdings 3"/>
              <a:buNone/>
            </a:pPr>
            <a:r>
              <a:rPr lang="en-US" sz="1400" dirty="0">
                <a:solidFill>
                  <a:srgbClr val="5289B6"/>
                </a:solidFill>
              </a:rPr>
              <a:t>CITY OF ROCKWALL GROWTH RATE, 2020-2022</a:t>
            </a:r>
          </a:p>
          <a:p>
            <a:pPr marL="58738" indent="0">
              <a:buFont typeface="Wingdings 3"/>
              <a:buNone/>
            </a:pPr>
            <a:r>
              <a:rPr lang="en-US" sz="1000" dirty="0">
                <a:solidFill>
                  <a:srgbClr val="5289B6"/>
                </a:solidFill>
              </a:rPr>
              <a:t>PER NORTH CENTRAL TEXAS COUNCIL OF GOVERNMENT (NCTCOG)</a:t>
            </a: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171450" indent="0">
              <a:buFont typeface="Wingdings 3"/>
              <a:buNone/>
            </a:pPr>
            <a:endParaRPr lang="en-US" dirty="0"/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1792D5B7-16DB-4334-B3F8-3D58FFF284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5807"/>
              </p:ext>
            </p:extLst>
          </p:nvPr>
        </p:nvGraphicFramePr>
        <p:xfrm>
          <a:off x="152400" y="794139"/>
          <a:ext cx="3581400" cy="10993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3800">
                  <a:extLst>
                    <a:ext uri="{9D8B030D-6E8A-4147-A177-3AD203B41FA5}">
                      <a16:colId xmlns:a16="http://schemas.microsoft.com/office/drawing/2014/main" val="2102728697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1218273614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560396656"/>
                    </a:ext>
                  </a:extLst>
                </a:gridCol>
              </a:tblGrid>
              <a:tr h="2641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5289B6"/>
                          </a:solidFill>
                          <a:effectLst/>
                          <a:latin typeface="Arial Narrow" panose="020B0606020202030204" pitchFamily="34" charset="0"/>
                        </a:rPr>
                        <a:t>YEAR</a:t>
                      </a:r>
                      <a:endParaRPr lang="en-US" sz="1100" b="0" i="0" u="none" strike="noStrike" dirty="0">
                        <a:solidFill>
                          <a:srgbClr val="5289B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355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5289B6"/>
                          </a:solidFill>
                          <a:effectLst/>
                          <a:latin typeface="Arial Narrow" panose="020B0606020202030204" pitchFamily="34" charset="0"/>
                        </a:rPr>
                        <a:t>POPULATION</a:t>
                      </a:r>
                      <a:endParaRPr lang="en-US" sz="1100" b="0" i="0" u="none" strike="noStrike" dirty="0">
                        <a:solidFill>
                          <a:srgbClr val="5289B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355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5289B6"/>
                          </a:solidFill>
                          <a:effectLst/>
                          <a:latin typeface="Arial Narrow" panose="020B0606020202030204" pitchFamily="34" charset="0"/>
                        </a:rPr>
                        <a:t>GROWTH RATE</a:t>
                      </a:r>
                      <a:endParaRPr lang="en-US" sz="1100" b="0" i="0" u="none" strike="noStrike" dirty="0">
                        <a:solidFill>
                          <a:srgbClr val="5289B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355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794855"/>
                  </a:ext>
                </a:extLst>
              </a:tr>
              <a:tr h="2641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rgbClr val="355D7E"/>
                          </a:solidFill>
                          <a:effectLst/>
                          <a:latin typeface="Arial Narrow" panose="020B0606020202030204" pitchFamily="34" charset="0"/>
                        </a:rPr>
                        <a:t>2020</a:t>
                      </a:r>
                      <a:endParaRPr lang="en-US" sz="1100" b="0" i="0" u="none" strike="noStrike" dirty="0">
                        <a:solidFill>
                          <a:srgbClr val="355D7E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355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355D7E"/>
                          </a:solidFill>
                          <a:effectLst/>
                          <a:latin typeface="Arial Narrow" panose="020B0606020202030204" pitchFamily="34" charset="0"/>
                        </a:rPr>
                        <a:t>47,251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355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355D7E"/>
                          </a:solidFill>
                          <a:effectLst/>
                          <a:latin typeface="Arial Narrow" panose="020B0606020202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355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840185"/>
                  </a:ext>
                </a:extLst>
              </a:tr>
              <a:tr h="3068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rgbClr val="355D7E"/>
                          </a:solidFill>
                          <a:effectLst/>
                          <a:latin typeface="Arial Narrow" panose="020B0606020202030204" pitchFamily="34" charset="0"/>
                        </a:rPr>
                        <a:t>2021</a:t>
                      </a:r>
                      <a:endParaRPr lang="en-US" sz="1100" b="0" i="0" u="none" strike="noStrike">
                        <a:solidFill>
                          <a:srgbClr val="355D7E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rgbClr val="355D7E"/>
                          </a:solidFill>
                          <a:effectLst/>
                          <a:latin typeface="Arial Narrow" panose="020B0606020202030204" pitchFamily="34" charset="0"/>
                        </a:rPr>
                        <a:t>48,010</a:t>
                      </a:r>
                      <a:endParaRPr lang="en-US" sz="1100" b="0" i="0" u="none" strike="noStrike" dirty="0">
                        <a:solidFill>
                          <a:srgbClr val="355D7E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355D7E"/>
                          </a:solidFill>
                          <a:effectLst/>
                          <a:latin typeface="Arial Narrow" panose="020B0606020202030204" pitchFamily="34" charset="0"/>
                        </a:rPr>
                        <a:t>1.61%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625556"/>
                  </a:ext>
                </a:extLst>
              </a:tr>
              <a:tr h="2641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rgbClr val="355D7E"/>
                          </a:solidFill>
                          <a:effectLst/>
                          <a:latin typeface="Arial Narrow" panose="020B0606020202030204" pitchFamily="34" charset="0"/>
                        </a:rPr>
                        <a:t>2022</a:t>
                      </a:r>
                      <a:endParaRPr lang="en-US" sz="1100" b="0" i="0" u="none" strike="noStrike" dirty="0">
                        <a:solidFill>
                          <a:srgbClr val="355D7E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5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rgbClr val="355D7E"/>
                          </a:solidFill>
                          <a:effectLst/>
                          <a:latin typeface="Arial Narrow" panose="020B0606020202030204" pitchFamily="34" charset="0"/>
                        </a:rPr>
                        <a:t>49,300</a:t>
                      </a:r>
                      <a:endParaRPr lang="en-US" sz="1100" b="0" i="0" u="none" strike="noStrike" dirty="0">
                        <a:solidFill>
                          <a:srgbClr val="355D7E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5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355D7E"/>
                          </a:solidFill>
                          <a:effectLst/>
                          <a:latin typeface="Arial Narrow" panose="020B0606020202030204" pitchFamily="34" charset="0"/>
                        </a:rPr>
                        <a:t>2.69%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55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26539"/>
                  </a:ext>
                </a:extLst>
              </a:tr>
            </a:tbl>
          </a:graphicData>
        </a:graphic>
      </p:graphicFrame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535B905-D2FF-4A80-A3CC-8A6651F9B96F}"/>
              </a:ext>
            </a:extLst>
          </p:cNvPr>
          <p:cNvCxnSpPr>
            <a:cxnSpLocks/>
          </p:cNvCxnSpPr>
          <p:nvPr/>
        </p:nvCxnSpPr>
        <p:spPr>
          <a:xfrm>
            <a:off x="0" y="2071191"/>
            <a:ext cx="3886200" cy="0"/>
          </a:xfrm>
          <a:prstGeom prst="line">
            <a:avLst/>
          </a:prstGeom>
          <a:ln w="22225">
            <a:solidFill>
              <a:srgbClr val="355D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938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BD3984D6-EE6A-4FA7-A913-0E60B9B14A05}"/>
              </a:ext>
            </a:extLst>
          </p:cNvPr>
          <p:cNvSpPr txBox="1">
            <a:spLocks/>
          </p:cNvSpPr>
          <p:nvPr/>
        </p:nvSpPr>
        <p:spPr>
          <a:xfrm>
            <a:off x="5572188" y="87967"/>
            <a:ext cx="3495611" cy="62247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rgbClr val="002060"/>
              </a:buClr>
              <a:buFont typeface="Verdana"/>
              <a:buChar char="◦"/>
              <a:defRPr kumimoji="0" sz="23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9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8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HARBOR VILLAGE CONDOMINIUMS 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NUMBER OF UNITS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375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STATUS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COMPLETE/LEASING</a:t>
            </a:r>
          </a:p>
          <a:p>
            <a:pPr marL="0" indent="0">
              <a:buFont typeface="Wingdings 3"/>
              <a:buNone/>
            </a:pP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HARBOR HILLS RESIDENCE</a:t>
            </a:r>
          </a:p>
          <a:p>
            <a:pPr marL="0" indent="0">
              <a:buNone/>
            </a:pPr>
            <a:r>
              <a:rPr lang="en-US" sz="1200" u="sng" dirty="0"/>
              <a:t>NUMBER OF UNITS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265</a:t>
            </a:r>
          </a:p>
          <a:p>
            <a:pPr marL="0" indent="0">
              <a:buNone/>
            </a:pPr>
            <a:r>
              <a:rPr lang="en-US" sz="1200" u="sng" dirty="0"/>
              <a:t>STATUS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UNDER CONSTRUCTION</a:t>
            </a:r>
          </a:p>
          <a:p>
            <a:pPr marL="0" indent="0">
              <a:buFont typeface="Wingdings 3"/>
              <a:buNone/>
            </a:pP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5289B6"/>
                </a:solidFill>
              </a:rPr>
              <a:t>HARBOR RESIDENCES</a:t>
            </a:r>
          </a:p>
          <a:p>
            <a:pPr marL="0" indent="0">
              <a:buNone/>
            </a:pPr>
            <a:r>
              <a:rPr lang="en-US" sz="1200" u="sng" dirty="0"/>
              <a:t>NUMBER OF UNITS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176</a:t>
            </a:r>
          </a:p>
          <a:p>
            <a:pPr marL="0" indent="0">
              <a:buNone/>
            </a:pPr>
            <a:r>
              <a:rPr lang="en-US" sz="1200" u="sng" dirty="0"/>
              <a:t>STATUS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ENTITLED</a:t>
            </a:r>
          </a:p>
          <a:p>
            <a:pPr marL="0" indent="0">
              <a:buNone/>
            </a:pPr>
            <a:endParaRPr lang="en-US" sz="1000" dirty="0">
              <a:solidFill>
                <a:srgbClr val="5289B6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5289B6"/>
                </a:solidFill>
              </a:rPr>
              <a:t>SUNSET RIDGE RESIDENCES</a:t>
            </a:r>
          </a:p>
          <a:p>
            <a:pPr marL="0" indent="0">
              <a:buNone/>
            </a:pPr>
            <a:r>
              <a:rPr lang="en-US" sz="1200" u="sng" dirty="0"/>
              <a:t>NUMBER OF UNITS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42</a:t>
            </a:r>
          </a:p>
          <a:p>
            <a:pPr marL="0" indent="0">
              <a:buNone/>
            </a:pPr>
            <a:r>
              <a:rPr lang="en-US" sz="1200" u="sng" dirty="0"/>
              <a:t>STATUS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ENTITLED</a:t>
            </a:r>
          </a:p>
          <a:p>
            <a:pPr marL="0" indent="0">
              <a:buNone/>
            </a:pPr>
            <a:endParaRPr lang="en-US" sz="10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THE ROYALTON AT ROCKWALL DOWNES</a:t>
            </a:r>
          </a:p>
          <a:p>
            <a:pPr marL="0" indent="0">
              <a:buNone/>
            </a:pPr>
            <a:r>
              <a:rPr lang="en-US" sz="1200" u="sng" dirty="0"/>
              <a:t>NUMBER OF UNITS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590</a:t>
            </a:r>
          </a:p>
          <a:p>
            <a:pPr marL="0" indent="0">
              <a:buNone/>
            </a:pPr>
            <a:r>
              <a:rPr lang="en-US" sz="1200" u="sng" dirty="0"/>
              <a:t>STATUS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UNDER CONSTRUCTION</a:t>
            </a: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171450" indent="0">
              <a:buFont typeface="Wingdings 3"/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810B63-CA5D-42DA-9C23-F9D007C72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rgbClr val="5289B6"/>
                </a:solidFill>
              </a:rPr>
              <a:t>MULTI-FAMILY DEVELOPMENT </a:t>
            </a:r>
            <a:r>
              <a:rPr lang="en-US" dirty="0"/>
              <a:t>| RESIDENTIAL DEVELOPMENT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CFF80CD-87FB-4271-934D-94DBF64B4627}"/>
              </a:ext>
            </a:extLst>
          </p:cNvPr>
          <p:cNvSpPr/>
          <p:nvPr/>
        </p:nvSpPr>
        <p:spPr>
          <a:xfrm>
            <a:off x="5419789" y="180780"/>
            <a:ext cx="152400" cy="1524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532BEC-9EE5-4D45-85DB-95E4A86450A1}"/>
              </a:ext>
            </a:extLst>
          </p:cNvPr>
          <p:cNvSpPr/>
          <p:nvPr/>
        </p:nvSpPr>
        <p:spPr>
          <a:xfrm>
            <a:off x="5422490" y="1101580"/>
            <a:ext cx="161988" cy="16198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21A1FE7-450C-46B7-AFD5-DAF68802EB5D}"/>
              </a:ext>
            </a:extLst>
          </p:cNvPr>
          <p:cNvSpPr/>
          <p:nvPr/>
        </p:nvSpPr>
        <p:spPr>
          <a:xfrm>
            <a:off x="5419789" y="2024052"/>
            <a:ext cx="161988" cy="161988"/>
          </a:xfrm>
          <a:prstGeom prst="ellipse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772C4D-B210-4D5A-925B-FB1DDF2219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" t="14658" r="2036" b="12168"/>
          <a:stretch/>
        </p:blipFill>
        <p:spPr>
          <a:xfrm>
            <a:off x="0" y="2541669"/>
            <a:ext cx="4041471" cy="3911676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856E54B1-A988-4C05-B0DB-FB4A94D3AAE1}"/>
              </a:ext>
            </a:extLst>
          </p:cNvPr>
          <p:cNvSpPr/>
          <p:nvPr/>
        </p:nvSpPr>
        <p:spPr>
          <a:xfrm>
            <a:off x="5410199" y="2994824"/>
            <a:ext cx="161988" cy="161988"/>
          </a:xfrm>
          <a:prstGeom prst="ellipse">
            <a:avLst/>
          </a:prstGeom>
          <a:solidFill>
            <a:srgbClr val="7030A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D45563C-BD5B-4201-9A4E-A92DFC461123}"/>
              </a:ext>
            </a:extLst>
          </p:cNvPr>
          <p:cNvSpPr/>
          <p:nvPr/>
        </p:nvSpPr>
        <p:spPr>
          <a:xfrm>
            <a:off x="5422490" y="3998848"/>
            <a:ext cx="161988" cy="161988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6855C0A-AD11-4A16-9AF7-30E27E03FC7D}"/>
              </a:ext>
            </a:extLst>
          </p:cNvPr>
          <p:cNvGrpSpPr/>
          <p:nvPr/>
        </p:nvGrpSpPr>
        <p:grpSpPr>
          <a:xfrm>
            <a:off x="394435" y="266207"/>
            <a:ext cx="2105082" cy="2092513"/>
            <a:chOff x="485718" y="1347843"/>
            <a:chExt cx="4219934" cy="419473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FD4FE80-D751-43BA-9BEF-2DDD3B61F8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25" t="-1" b="-621"/>
            <a:stretch/>
          </p:blipFill>
          <p:spPr>
            <a:xfrm>
              <a:off x="485718" y="1347843"/>
              <a:ext cx="4219934" cy="419473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890DB2D-D188-4ADD-953B-D2FC0D9D1A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8" t="13772" b="14094"/>
            <a:stretch/>
          </p:blipFill>
          <p:spPr>
            <a:xfrm>
              <a:off x="816906" y="1616305"/>
              <a:ext cx="3763668" cy="3675769"/>
            </a:xfrm>
            <a:prstGeom prst="rect">
              <a:avLst/>
            </a:prstGeom>
          </p:spPr>
        </p:pic>
      </p:grpSp>
      <p:sp>
        <p:nvSpPr>
          <p:cNvPr id="58" name="Arrow: Curved Down 57">
            <a:extLst>
              <a:ext uri="{FF2B5EF4-FFF2-40B4-BE49-F238E27FC236}">
                <a16:creationId xmlns:a16="http://schemas.microsoft.com/office/drawing/2014/main" id="{38DA2F46-CB52-4664-9E69-C82267C62BE8}"/>
              </a:ext>
            </a:extLst>
          </p:cNvPr>
          <p:cNvSpPr/>
          <p:nvPr/>
        </p:nvSpPr>
        <p:spPr>
          <a:xfrm rot="16200000" flipH="1">
            <a:off x="-1781672" y="3269022"/>
            <a:ext cx="4040457" cy="403365"/>
          </a:xfrm>
          <a:prstGeom prst="curvedDownArrow">
            <a:avLst>
              <a:gd name="adj1" fmla="val 25000"/>
              <a:gd name="adj2" fmla="val 72114"/>
              <a:gd name="adj3" fmla="val 25000"/>
            </a:avLst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5D7C92B-EADE-48B0-A74B-CA859A2090B1}"/>
              </a:ext>
            </a:extLst>
          </p:cNvPr>
          <p:cNvSpPr/>
          <p:nvPr/>
        </p:nvSpPr>
        <p:spPr>
          <a:xfrm>
            <a:off x="448826" y="5278279"/>
            <a:ext cx="161988" cy="161988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2E5F5C4-047A-4080-8BE9-B9E2B8AABF74}"/>
              </a:ext>
            </a:extLst>
          </p:cNvPr>
          <p:cNvSpPr/>
          <p:nvPr/>
        </p:nvSpPr>
        <p:spPr>
          <a:xfrm>
            <a:off x="764245" y="917882"/>
            <a:ext cx="152400" cy="1524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5631690-E4DC-4FB1-A8BD-90034CAFCA7E}"/>
              </a:ext>
            </a:extLst>
          </p:cNvPr>
          <p:cNvSpPr/>
          <p:nvPr/>
        </p:nvSpPr>
        <p:spPr>
          <a:xfrm>
            <a:off x="1503970" y="1115227"/>
            <a:ext cx="161988" cy="16198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C0088B3-4BC6-4F9B-AF8D-8B14B37B8D33}"/>
              </a:ext>
            </a:extLst>
          </p:cNvPr>
          <p:cNvSpPr/>
          <p:nvPr/>
        </p:nvSpPr>
        <p:spPr>
          <a:xfrm>
            <a:off x="1766579" y="643682"/>
            <a:ext cx="161988" cy="161988"/>
          </a:xfrm>
          <a:prstGeom prst="ellipse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83CADB5-C37D-4E99-8508-5C73E982FCC1}"/>
              </a:ext>
            </a:extLst>
          </p:cNvPr>
          <p:cNvSpPr/>
          <p:nvPr/>
        </p:nvSpPr>
        <p:spPr>
          <a:xfrm>
            <a:off x="1572326" y="879275"/>
            <a:ext cx="161988" cy="161988"/>
          </a:xfrm>
          <a:prstGeom prst="ellipse">
            <a:avLst/>
          </a:prstGeom>
          <a:solidFill>
            <a:srgbClr val="7030A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02CA959-6880-4018-84D5-604ABE5C84E8}"/>
              </a:ext>
            </a:extLst>
          </p:cNvPr>
          <p:cNvSpPr/>
          <p:nvPr/>
        </p:nvSpPr>
        <p:spPr>
          <a:xfrm>
            <a:off x="1746740" y="4648200"/>
            <a:ext cx="161988" cy="161988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The Royalton at Rockwall Downes Apartments - Rockwall, TX 75032">
            <a:extLst>
              <a:ext uri="{FF2B5EF4-FFF2-40B4-BE49-F238E27FC236}">
                <a16:creationId xmlns:a16="http://schemas.microsoft.com/office/drawing/2014/main" id="{2E59BF18-9B1A-4F23-B705-BBCBBEF2E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993" y="2962967"/>
            <a:ext cx="2058848" cy="137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17800A36-3B10-4694-8F85-384F34F960FC}"/>
              </a:ext>
            </a:extLst>
          </p:cNvPr>
          <p:cNvSpPr/>
          <p:nvPr/>
        </p:nvSpPr>
        <p:spPr>
          <a:xfrm>
            <a:off x="2630810" y="3008826"/>
            <a:ext cx="255919" cy="2559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47655BC-3FC3-4EC6-9154-4DA59725FD8C}"/>
              </a:ext>
            </a:extLst>
          </p:cNvPr>
          <p:cNvSpPr/>
          <p:nvPr/>
        </p:nvSpPr>
        <p:spPr>
          <a:xfrm>
            <a:off x="2672196" y="3054006"/>
            <a:ext cx="161988" cy="161988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 descr="Ablon at Harbor Village - Rockwall, TX | Trulia">
            <a:extLst>
              <a:ext uri="{FF2B5EF4-FFF2-40B4-BE49-F238E27FC236}">
                <a16:creationId xmlns:a16="http://schemas.microsoft.com/office/drawing/2014/main" id="{101AD290-804E-46AA-AE40-D532380ED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351" y="4893963"/>
            <a:ext cx="1438111" cy="131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blon at Harbor Village Apartment Rentals - Rockwall, TX | Zillow">
            <a:extLst>
              <a:ext uri="{FF2B5EF4-FFF2-40B4-BE49-F238E27FC236}">
                <a16:creationId xmlns:a16="http://schemas.microsoft.com/office/drawing/2014/main" id="{D9F605C5-5516-4E57-A748-F82E7E235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671" y="4893963"/>
            <a:ext cx="1742680" cy="130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Ablon at Harbor Village - 2600 Lakefront Trl Rockwall TX 75032 | Apartment  Finder">
            <a:extLst>
              <a:ext uri="{FF2B5EF4-FFF2-40B4-BE49-F238E27FC236}">
                <a16:creationId xmlns:a16="http://schemas.microsoft.com/office/drawing/2014/main" id="{421F2C37-61DD-4516-80AB-3D64D33FC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076" y="4893964"/>
            <a:ext cx="1720594" cy="130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A7265DA2-96D9-4321-A582-E23C5AEEF1F4}"/>
              </a:ext>
            </a:extLst>
          </p:cNvPr>
          <p:cNvSpPr/>
          <p:nvPr/>
        </p:nvSpPr>
        <p:spPr>
          <a:xfrm>
            <a:off x="4175728" y="4948841"/>
            <a:ext cx="255919" cy="2559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C3E1EB29-8B1E-41D9-BBF1-70466DE909D6}"/>
              </a:ext>
            </a:extLst>
          </p:cNvPr>
          <p:cNvSpPr/>
          <p:nvPr/>
        </p:nvSpPr>
        <p:spPr>
          <a:xfrm>
            <a:off x="4227487" y="4994382"/>
            <a:ext cx="152400" cy="1524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2BAB63-005F-460C-A10D-99C76B4FFB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" b="20939"/>
          <a:stretch/>
        </p:blipFill>
        <p:spPr>
          <a:xfrm>
            <a:off x="2586821" y="1712916"/>
            <a:ext cx="2724666" cy="1194619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3DFBD481-1F67-42E7-B234-75C430ED667D}"/>
              </a:ext>
            </a:extLst>
          </p:cNvPr>
          <p:cNvSpPr/>
          <p:nvPr/>
        </p:nvSpPr>
        <p:spPr>
          <a:xfrm>
            <a:off x="2624289" y="1739824"/>
            <a:ext cx="255919" cy="2559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07A059E-13F0-4EEA-9EB6-32D844742C7F}"/>
              </a:ext>
            </a:extLst>
          </p:cNvPr>
          <p:cNvSpPr/>
          <p:nvPr/>
        </p:nvSpPr>
        <p:spPr>
          <a:xfrm>
            <a:off x="2662988" y="1784027"/>
            <a:ext cx="161988" cy="16198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05A583-497E-4FFB-81DF-8DDF7E1ABF3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821" y="152400"/>
            <a:ext cx="2719250" cy="1501932"/>
          </a:xfrm>
          <a:prstGeom prst="rect">
            <a:avLst/>
          </a:prstGeom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CA51182E-7B21-4C24-990D-785A42631EB2}"/>
              </a:ext>
            </a:extLst>
          </p:cNvPr>
          <p:cNvSpPr/>
          <p:nvPr/>
        </p:nvSpPr>
        <p:spPr>
          <a:xfrm>
            <a:off x="2632258" y="195730"/>
            <a:ext cx="255919" cy="2559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A3CDAFBE-B8AB-46FF-93F3-2214CEE48A2D}"/>
              </a:ext>
            </a:extLst>
          </p:cNvPr>
          <p:cNvSpPr/>
          <p:nvPr/>
        </p:nvSpPr>
        <p:spPr>
          <a:xfrm>
            <a:off x="2672331" y="233531"/>
            <a:ext cx="161988" cy="161988"/>
          </a:xfrm>
          <a:prstGeom prst="ellipse">
            <a:avLst/>
          </a:prstGeom>
          <a:solidFill>
            <a:srgbClr val="7030A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85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810B63-CA5D-42DA-9C23-F9D007C72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rgbClr val="5289B6"/>
                </a:solidFill>
              </a:rPr>
              <a:t>ADDITIONAL ONLINE TOOLS </a:t>
            </a:r>
            <a:r>
              <a:rPr lang="en-US" dirty="0"/>
              <a:t>| WWW.ROCKWALL.COM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DDD355-1F11-4EFB-810B-D9223B1770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667"/>
          <a:stretch/>
        </p:blipFill>
        <p:spPr>
          <a:xfrm>
            <a:off x="3990668" y="3008287"/>
            <a:ext cx="5015680" cy="282132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8" name="Content Placeholder 1">
            <a:extLst>
              <a:ext uri="{FF2B5EF4-FFF2-40B4-BE49-F238E27FC236}">
                <a16:creationId xmlns:a16="http://schemas.microsoft.com/office/drawing/2014/main" id="{DB41A75B-D70B-4470-862E-5FAD1E7D2DD2}"/>
              </a:ext>
            </a:extLst>
          </p:cNvPr>
          <p:cNvSpPr txBox="1">
            <a:spLocks/>
          </p:cNvSpPr>
          <p:nvPr/>
        </p:nvSpPr>
        <p:spPr>
          <a:xfrm>
            <a:off x="152400" y="140111"/>
            <a:ext cx="3810000" cy="229828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rgbClr val="002060"/>
              </a:buClr>
              <a:buFont typeface="Verdana"/>
              <a:buChar char="◦"/>
              <a:defRPr kumimoji="0" sz="23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9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8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INFORMATION AVAILABLE ONLINE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ONLINE MAPS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DEMOGRAPHICS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DEVELOPMENT CASES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UTILITY INFORMATION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TAKELINE LEASING INFORMATION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CODES AND LONG RANGE PLANNING DOCUMENTS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SUBDIVSION PLATS</a:t>
            </a:r>
          </a:p>
        </p:txBody>
      </p:sp>
      <p:sp>
        <p:nvSpPr>
          <p:cNvPr id="39" name="Content Placeholder 1">
            <a:extLst>
              <a:ext uri="{FF2B5EF4-FFF2-40B4-BE49-F238E27FC236}">
                <a16:creationId xmlns:a16="http://schemas.microsoft.com/office/drawing/2014/main" id="{B6669EF3-BE4C-4E8A-AE3B-BA43D32615F1}"/>
              </a:ext>
            </a:extLst>
          </p:cNvPr>
          <p:cNvSpPr txBox="1">
            <a:spLocks/>
          </p:cNvSpPr>
          <p:nvPr/>
        </p:nvSpPr>
        <p:spPr>
          <a:xfrm>
            <a:off x="1219202" y="5829607"/>
            <a:ext cx="7924800" cy="64739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rgbClr val="002060"/>
              </a:buClr>
              <a:buFont typeface="Verdana"/>
              <a:buChar char="◦"/>
              <a:defRPr kumimoji="0" sz="23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9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8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r">
              <a:buNone/>
            </a:pPr>
            <a:r>
              <a:rPr lang="en-US" sz="1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HTTPS://SITES.GOOGLE.COM/SITE/ROCKWALLPLANNING/DEMOGRAPHICS/BUILDING-PERMITS</a:t>
            </a:r>
            <a:endParaRPr lang="en-US" sz="1600" dirty="0"/>
          </a:p>
          <a:p>
            <a:pPr marL="0" indent="0" algn="r">
              <a:buNone/>
            </a:pPr>
            <a:r>
              <a:rPr lang="en-US" sz="16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HTTPS://DATA2018-01-24T211534446Z-ROCKWALL.OPENDATA.ARCGIS.COM/</a:t>
            </a:r>
            <a:r>
              <a:rPr lang="en-US" sz="1600" dirty="0"/>
              <a:t>  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1E776D-093F-4BD6-BD7F-85BA354B3D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66" r="66667"/>
          <a:stretch/>
        </p:blipFill>
        <p:spPr>
          <a:xfrm>
            <a:off x="321596" y="2162329"/>
            <a:ext cx="3259804" cy="366727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753BC9-5A0C-42A5-9E13-BBB03710A4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6409">
            <a:off x="3067464" y="2489699"/>
            <a:ext cx="1360502" cy="17606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F21815-AC28-486E-B553-2150FEDC2C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8806">
            <a:off x="3034549" y="3992933"/>
            <a:ext cx="1275604" cy="16511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BAAFD3-B21C-4E27-A1CE-FABA96D5D22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6667"/>
          <a:stretch/>
        </p:blipFill>
        <p:spPr>
          <a:xfrm>
            <a:off x="3996812" y="86032"/>
            <a:ext cx="4994787" cy="280956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49321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9C2AF002-C706-45BD-8796-72D8D5922F0E}"/>
              </a:ext>
            </a:extLst>
          </p:cNvPr>
          <p:cNvSpPr txBox="1">
            <a:spLocks/>
          </p:cNvSpPr>
          <p:nvPr/>
        </p:nvSpPr>
        <p:spPr>
          <a:xfrm>
            <a:off x="0" y="3162299"/>
            <a:ext cx="9144000" cy="533401"/>
          </a:xfrm>
          <a:prstGeom prst="rect">
            <a:avLst/>
          </a:prstGeom>
          <a:solidFill>
            <a:srgbClr val="355D7E">
              <a:alpha val="50196"/>
            </a:srgbClr>
          </a:solidFill>
        </p:spPr>
        <p:txBody>
          <a:bodyPr vert="horz" lIns="45720" rIns="45720">
            <a:normAutofit/>
          </a:bodyPr>
          <a:lstStyle>
            <a:lvl1pPr marL="0" marR="64008" indent="0" algn="r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700" kern="1200">
                <a:solidFill>
                  <a:srgbClr val="0070C0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300" kern="1200">
                <a:solidFill>
                  <a:srgbClr val="0070C0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2100" kern="1200">
                <a:solidFill>
                  <a:srgbClr val="0070C0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900" kern="1200">
                <a:solidFill>
                  <a:srgbClr val="0070C0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800" kern="1200">
                <a:solidFill>
                  <a:srgbClr val="0070C0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330834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810B63-CA5D-42DA-9C23-F9D007C72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rgbClr val="5289B6"/>
                </a:solidFill>
              </a:rPr>
              <a:t>COMMUNITY PROFILE 2022 </a:t>
            </a:r>
            <a:r>
              <a:rPr lang="en-US" dirty="0"/>
              <a:t>| RESIDENTIAL DEVELOPMENT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6C85D4-895A-438E-AC41-5A18CDB7E1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9" t="28987" r="82484" b="36028"/>
          <a:stretch/>
        </p:blipFill>
        <p:spPr>
          <a:xfrm>
            <a:off x="5712904" y="76200"/>
            <a:ext cx="3330316" cy="283821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E89243-0EC1-4B99-B6C3-DC1D1080399A}"/>
              </a:ext>
            </a:extLst>
          </p:cNvPr>
          <p:cNvSpPr txBox="1">
            <a:spLocks/>
          </p:cNvSpPr>
          <p:nvPr/>
        </p:nvSpPr>
        <p:spPr>
          <a:xfrm>
            <a:off x="5582989" y="2914417"/>
            <a:ext cx="3460230" cy="387687"/>
          </a:xfrm>
          <a:prstGeom prst="rect">
            <a:avLst/>
          </a:prstGeom>
        </p:spPr>
        <p:txBody>
          <a:bodyPr vert="horz">
            <a:noAutofit/>
          </a:bodyPr>
          <a:lstStyle>
            <a:defPPr>
              <a:defRPr lang="en-US"/>
            </a:defPPr>
            <a:lvl1pPr marL="109728" indent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None/>
              <a:defRPr kumimoji="0" sz="16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621792" indent="-228600">
              <a:spcBef>
                <a:spcPts val="324"/>
              </a:spcBef>
              <a:buClr>
                <a:srgbClr val="002060"/>
              </a:buClr>
              <a:buFont typeface="Verdana"/>
              <a:buChar char="◦"/>
              <a:defRPr kumimoji="0" sz="23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2pPr>
            <a:lvl3pPr marL="859536" indent="-228600">
              <a:spcBef>
                <a:spcPts val="350"/>
              </a:spcBef>
              <a:buClr>
                <a:srgbClr val="002060"/>
              </a:buClr>
              <a:buSzPct val="100000"/>
              <a:buFont typeface="Wingdings 2"/>
              <a:buChar char=""/>
              <a:defRPr kumimoji="0" sz="21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3pPr>
            <a:lvl4pPr marL="1143000" indent="-228600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9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4pPr>
            <a:lvl5pPr marL="1371600" indent="-228600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5pPr>
            <a:lvl6pPr marL="16002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/>
            </a:lvl6pPr>
            <a:lvl7pPr marL="18288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/>
            </a:lvl7pPr>
            <a:lvl8pPr marL="20574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/>
            </a:lvl8pPr>
            <a:lvl9pPr marL="22860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baseline="0"/>
            </a:lvl9pPr>
          </a:lstStyle>
          <a:p>
            <a:pPr marL="0"/>
            <a:r>
              <a:rPr lang="en-US" sz="1000" b="0" u="sng" dirty="0">
                <a:solidFill>
                  <a:schemeClr val="bg1">
                    <a:lumMod val="50000"/>
                  </a:schemeClr>
                </a:solidFill>
              </a:rPr>
              <a:t>SOURCE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: SMARTASSET; PLACES WITH THE MOST FAVORABLE COST OF LIVING 2021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97682A7-B38F-46A3-8702-00CBFA218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746"/>
            <a:ext cx="5356484" cy="5003746"/>
          </a:xfrm>
        </p:spPr>
        <p:txBody>
          <a:bodyPr>
            <a:normAutofit/>
          </a:bodyPr>
          <a:lstStyle/>
          <a:p>
            <a:r>
              <a:rPr lang="en-US" sz="1600" u="sng" dirty="0"/>
              <a:t>POPULATION</a:t>
            </a:r>
            <a:r>
              <a:rPr lang="en-US" sz="1600" dirty="0"/>
              <a:t>: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49,300 </a:t>
            </a:r>
            <a:r>
              <a:rPr lang="en-US" sz="1600" b="1" baseline="30000" dirty="0">
                <a:solidFill>
                  <a:srgbClr val="C00000"/>
                </a:solidFill>
              </a:rPr>
              <a:t>(1)</a:t>
            </a:r>
          </a:p>
          <a:p>
            <a:r>
              <a:rPr lang="en-US" sz="1600" u="sng" dirty="0"/>
              <a:t>MEDIAN INCOME</a:t>
            </a:r>
            <a:r>
              <a:rPr lang="en-US" sz="1600" dirty="0"/>
              <a:t>: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$106,199 </a:t>
            </a:r>
            <a:r>
              <a:rPr lang="en-US" sz="1600" b="1" baseline="30000" dirty="0">
                <a:solidFill>
                  <a:srgbClr val="C00000"/>
                </a:solidFill>
              </a:rPr>
              <a:t>(2)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u="sng" dirty="0"/>
              <a:t>PER CAPITA INCOME</a:t>
            </a:r>
            <a:r>
              <a:rPr lang="en-US" sz="1600" dirty="0"/>
              <a:t>: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$50,449 </a:t>
            </a:r>
            <a:r>
              <a:rPr lang="en-US" sz="1600" b="1" baseline="30000" dirty="0">
                <a:solidFill>
                  <a:srgbClr val="C00000"/>
                </a:solidFill>
              </a:rPr>
              <a:t>(2)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u="sng" dirty="0"/>
              <a:t>POPULATION BY GENDER</a:t>
            </a:r>
            <a:r>
              <a:rPr lang="en-US" sz="1600" dirty="0"/>
              <a:t>: </a:t>
            </a:r>
            <a:r>
              <a:rPr lang="en-US" sz="1600" b="1" baseline="30000" dirty="0">
                <a:solidFill>
                  <a:srgbClr val="C00000"/>
                </a:solidFill>
              </a:rPr>
              <a:t>(2)</a:t>
            </a:r>
            <a:endParaRPr lang="en-US" sz="1600" dirty="0"/>
          </a:p>
          <a:p>
            <a:pPr lvl="1"/>
            <a:r>
              <a:rPr lang="en-US" sz="1500" dirty="0"/>
              <a:t>MALE: 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48.91%</a:t>
            </a:r>
          </a:p>
          <a:p>
            <a:pPr lvl="1"/>
            <a:r>
              <a:rPr lang="en-US" sz="1500" dirty="0"/>
              <a:t>FEMALE: 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51.08%</a:t>
            </a:r>
          </a:p>
          <a:p>
            <a:r>
              <a:rPr lang="en-US" sz="1600" u="sng" dirty="0"/>
              <a:t>POPULATION UNDER 65</a:t>
            </a:r>
            <a:r>
              <a:rPr lang="en-US" sz="1600" dirty="0"/>
              <a:t>: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81% (DOWN 7% OVER 2020) </a:t>
            </a:r>
            <a:r>
              <a:rPr lang="en-US" sz="1600" b="1" baseline="30000" dirty="0">
                <a:solidFill>
                  <a:srgbClr val="C00000"/>
                </a:solidFill>
              </a:rPr>
              <a:t>(2)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u="sng" dirty="0"/>
              <a:t>POPULATION UNDER 18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: 23.1% (DOWN 3.2% OVER 2020) </a:t>
            </a:r>
            <a:r>
              <a:rPr lang="en-US" sz="1600" b="1" baseline="30000" dirty="0">
                <a:solidFill>
                  <a:srgbClr val="C00000"/>
                </a:solidFill>
              </a:rPr>
              <a:t>(2)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u="sng" dirty="0"/>
              <a:t>AVERAGE TRAVEL TIME TO WORK</a:t>
            </a:r>
            <a:r>
              <a:rPr lang="en-US" sz="1600" dirty="0"/>
              <a:t>: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30.6-MINUTES </a:t>
            </a:r>
            <a:r>
              <a:rPr lang="en-US" sz="1600" b="1" baseline="30000" dirty="0">
                <a:solidFill>
                  <a:srgbClr val="C00000"/>
                </a:solidFill>
              </a:rPr>
              <a:t>(2)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u="sng" dirty="0"/>
              <a:t>GRADUATION RATE FOR RISD</a:t>
            </a:r>
            <a:r>
              <a:rPr lang="en-US" sz="1600" dirty="0"/>
              <a:t>: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98.20% </a:t>
            </a:r>
            <a:r>
              <a:rPr lang="en-US" sz="1600" b="1" baseline="30000" dirty="0">
                <a:solidFill>
                  <a:srgbClr val="C00000"/>
                </a:solidFill>
              </a:rPr>
              <a:t>(3)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u="sng" dirty="0"/>
              <a:t>BACHELORS DEGREE OR HIGHER (25+)</a:t>
            </a:r>
            <a:r>
              <a:rPr lang="en-US" sz="1600" dirty="0"/>
              <a:t>: 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47.1% </a:t>
            </a:r>
            <a:r>
              <a:rPr lang="en-US" sz="1600" b="1" baseline="30000" dirty="0">
                <a:solidFill>
                  <a:srgbClr val="C00000"/>
                </a:solidFill>
              </a:rPr>
              <a:t>(2)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u="sng" dirty="0"/>
              <a:t>HOUSING UNITS</a:t>
            </a:r>
            <a:r>
              <a:rPr lang="en-US" sz="1600" dirty="0"/>
              <a:t>: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18,903 </a:t>
            </a:r>
            <a:r>
              <a:rPr lang="en-US" sz="1600" b="1" baseline="30000" dirty="0">
                <a:solidFill>
                  <a:srgbClr val="C00000"/>
                </a:solidFill>
              </a:rPr>
              <a:t>(2)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sz="1500" dirty="0"/>
              <a:t>OWNER OCCUPIED: 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13,621 (72.06%)</a:t>
            </a:r>
          </a:p>
          <a:p>
            <a:pPr lvl="1"/>
            <a:r>
              <a:rPr lang="en-US" sz="1500" dirty="0"/>
              <a:t>RENTER OCCUPIED: 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3,996 (21.14%)</a:t>
            </a:r>
          </a:p>
          <a:p>
            <a:pPr lvl="1"/>
            <a:r>
              <a:rPr lang="en-US" sz="1500" dirty="0"/>
              <a:t>VACANT: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 1,286 (6.80%)</a:t>
            </a:r>
          </a:p>
          <a:p>
            <a:r>
              <a:rPr lang="en-US" sz="1600" u="sng" dirty="0"/>
              <a:t>NUMBER OF BUSINESSES</a:t>
            </a:r>
            <a:r>
              <a:rPr lang="en-US" sz="1600" dirty="0"/>
              <a:t>: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2,380 </a:t>
            </a:r>
            <a:r>
              <a:rPr lang="en-US" sz="1600" b="1" baseline="30000" dirty="0">
                <a:solidFill>
                  <a:srgbClr val="C00000"/>
                </a:solidFill>
              </a:rPr>
              <a:t>(2)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u="sng" dirty="0"/>
              <a:t>EMPLOYEES</a:t>
            </a:r>
            <a:r>
              <a:rPr lang="en-US" sz="1600" dirty="0"/>
              <a:t>: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25,799 </a:t>
            </a:r>
            <a:r>
              <a:rPr lang="en-US" sz="1600" b="1" baseline="30000" dirty="0">
                <a:solidFill>
                  <a:srgbClr val="C00000"/>
                </a:solidFill>
              </a:rPr>
              <a:t>(2)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981A5D6-FBB5-4206-A47D-CB3912DC4583}"/>
              </a:ext>
            </a:extLst>
          </p:cNvPr>
          <p:cNvSpPr txBox="1">
            <a:spLocks/>
          </p:cNvSpPr>
          <p:nvPr/>
        </p:nvSpPr>
        <p:spPr>
          <a:xfrm>
            <a:off x="3276600" y="0"/>
            <a:ext cx="2209800" cy="16845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>
            <a:noAutofit/>
          </a:bodyPr>
          <a:lstStyle>
            <a:defPPr>
              <a:defRPr lang="en-US"/>
            </a:defPPr>
            <a:lvl1pPr marL="109728" indent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None/>
              <a:defRPr kumimoji="0" sz="16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621792" indent="-228600">
              <a:spcBef>
                <a:spcPts val="324"/>
              </a:spcBef>
              <a:buClr>
                <a:srgbClr val="002060"/>
              </a:buClr>
              <a:buFont typeface="Verdana"/>
              <a:buChar char="◦"/>
              <a:defRPr kumimoji="0" sz="23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2pPr>
            <a:lvl3pPr marL="859536" indent="-228600">
              <a:spcBef>
                <a:spcPts val="350"/>
              </a:spcBef>
              <a:buClr>
                <a:srgbClr val="002060"/>
              </a:buClr>
              <a:buSzPct val="100000"/>
              <a:buFont typeface="Wingdings 2"/>
              <a:buChar char=""/>
              <a:defRPr kumimoji="0" sz="21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3pPr>
            <a:lvl4pPr marL="1143000" indent="-228600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9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4pPr>
            <a:lvl5pPr marL="1371600" indent="-228600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5pPr>
            <a:lvl6pPr marL="16002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/>
            </a:lvl6pPr>
            <a:lvl7pPr marL="18288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/>
            </a:lvl7pPr>
            <a:lvl8pPr marL="20574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/>
            </a:lvl8pPr>
            <a:lvl9pPr marL="22860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baseline="0"/>
            </a:lvl9pPr>
          </a:lstStyle>
          <a:p>
            <a:pPr marL="0"/>
            <a:endParaRPr lang="en-US" sz="800" b="0" u="sng" dirty="0">
              <a:solidFill>
                <a:schemeClr val="bg1">
                  <a:lumMod val="50000"/>
                </a:schemeClr>
              </a:solidFill>
            </a:endParaRPr>
          </a:p>
          <a:p>
            <a:pPr marL="0"/>
            <a:r>
              <a:rPr lang="en-US" sz="1000" b="0" u="sng" dirty="0">
                <a:solidFill>
                  <a:schemeClr val="bg1">
                    <a:lumMod val="50000"/>
                  </a:schemeClr>
                </a:solidFill>
              </a:rPr>
              <a:t>SOURCES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marL="166688" indent="-166688">
              <a:tabLst>
                <a:tab pos="166688" algn="l"/>
              </a:tabLst>
            </a:pPr>
            <a:r>
              <a:rPr lang="en-US" sz="1000" dirty="0">
                <a:solidFill>
                  <a:srgbClr val="C00000"/>
                </a:solidFill>
              </a:rPr>
              <a:t>(1)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	NORTH CENTRAL TEXAS COUNCIL OF GOVERNMENTS</a:t>
            </a:r>
          </a:p>
          <a:p>
            <a:pPr marL="166688" indent="-166688">
              <a:tabLst>
                <a:tab pos="166688" algn="l"/>
              </a:tabLst>
            </a:pPr>
            <a:r>
              <a:rPr lang="en-US" sz="1000" dirty="0">
                <a:solidFill>
                  <a:srgbClr val="C00000"/>
                </a:solidFill>
              </a:rPr>
              <a:t>(2)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	ESRI BUSINESS ANALYST</a:t>
            </a:r>
          </a:p>
          <a:p>
            <a:pPr marL="166688" indent="-166688">
              <a:tabLst>
                <a:tab pos="166688" algn="l"/>
              </a:tabLst>
            </a:pPr>
            <a:r>
              <a:rPr lang="en-US" sz="1000" dirty="0">
                <a:solidFill>
                  <a:srgbClr val="C00000"/>
                </a:solidFill>
              </a:rPr>
              <a:t>(3)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	TEXAS EDUCATION AGENCY</a:t>
            </a:r>
          </a:p>
          <a:p>
            <a:pPr marL="166688" indent="-166688">
              <a:tabLst>
                <a:tab pos="166688" algn="l"/>
              </a:tabLst>
            </a:pPr>
            <a:r>
              <a:rPr lang="en-US" sz="1000" dirty="0">
                <a:solidFill>
                  <a:srgbClr val="C00000"/>
                </a:solidFill>
              </a:rPr>
              <a:t>(4)	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ROCKWALL GIS DIVISION</a:t>
            </a:r>
          </a:p>
          <a:p>
            <a:pPr marL="166688" indent="-166688">
              <a:tabLst>
                <a:tab pos="166688" algn="l"/>
              </a:tabLst>
            </a:pPr>
            <a:r>
              <a:rPr lang="en-US" sz="1000" dirty="0">
                <a:solidFill>
                  <a:srgbClr val="C00000"/>
                </a:solidFill>
              </a:rPr>
              <a:t>(5) 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US CENSUS BUREAU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EF189305-7527-4002-AFE9-ED6B4CBE12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6746420"/>
              </p:ext>
            </p:extLst>
          </p:nvPr>
        </p:nvGraphicFramePr>
        <p:xfrm>
          <a:off x="7315201" y="4723231"/>
          <a:ext cx="1728018" cy="179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9B084705-211F-42E4-8927-2812CCAA2AAA}"/>
              </a:ext>
            </a:extLst>
          </p:cNvPr>
          <p:cNvSpPr txBox="1">
            <a:spLocks/>
          </p:cNvSpPr>
          <p:nvPr/>
        </p:nvSpPr>
        <p:spPr>
          <a:xfrm>
            <a:off x="3810000" y="3352937"/>
            <a:ext cx="4528595" cy="211785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rgbClr val="002060"/>
              </a:buClr>
              <a:buFont typeface="Verdana"/>
              <a:buChar char="◦"/>
              <a:defRPr kumimoji="0" sz="23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9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8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600" u="sng" dirty="0"/>
              <a:t>LAND AREA</a:t>
            </a:r>
            <a:r>
              <a:rPr lang="en-US" sz="1600" dirty="0"/>
              <a:t>: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41.78 SQ. MI. </a:t>
            </a:r>
            <a:r>
              <a:rPr lang="en-US" sz="1600" b="1" baseline="30000" dirty="0">
                <a:solidFill>
                  <a:srgbClr val="C00000"/>
                </a:solidFill>
              </a:rPr>
              <a:t>(4)</a:t>
            </a:r>
          </a:p>
          <a:p>
            <a:pPr lvl="1"/>
            <a:r>
              <a:rPr lang="en-US" sz="1500" dirty="0"/>
              <a:t>CORPORATE LIMITS: </a:t>
            </a:r>
            <a:r>
              <a:rPr lang="en-US" sz="1500" dirty="0">
                <a:solidFill>
                  <a:srgbClr val="5289B6"/>
                </a:solidFill>
              </a:rPr>
              <a:t>30.09 SQ. MI.</a:t>
            </a:r>
          </a:p>
          <a:p>
            <a:pPr lvl="1"/>
            <a:r>
              <a:rPr lang="en-US" sz="1500" dirty="0"/>
              <a:t>ETJ: </a:t>
            </a:r>
            <a:r>
              <a:rPr lang="en-US" sz="1500" dirty="0">
                <a:solidFill>
                  <a:srgbClr val="5289B6"/>
                </a:solidFill>
              </a:rPr>
              <a:t>11.69 SQ. MI.</a:t>
            </a:r>
          </a:p>
          <a:p>
            <a:r>
              <a:rPr lang="en-US" sz="1600" u="sng" dirty="0"/>
              <a:t>LAND RATIOS (W/ ETJ)</a:t>
            </a:r>
            <a:r>
              <a:rPr lang="en-US" sz="1600" dirty="0"/>
              <a:t>: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26,736.65 AC </a:t>
            </a:r>
            <a:r>
              <a:rPr lang="en-US" sz="1600" b="1" baseline="30000" dirty="0">
                <a:solidFill>
                  <a:srgbClr val="C00000"/>
                </a:solidFill>
              </a:rPr>
              <a:t>(4)</a:t>
            </a:r>
          </a:p>
          <a:p>
            <a:pPr lvl="1"/>
            <a:r>
              <a:rPr lang="en-US" sz="1500" dirty="0"/>
              <a:t>DEVELOPED: </a:t>
            </a:r>
            <a:r>
              <a:rPr lang="en-US" sz="1500" dirty="0">
                <a:solidFill>
                  <a:srgbClr val="5289B6"/>
                </a:solidFill>
              </a:rPr>
              <a:t>14,560.72-AC (54.46%)</a:t>
            </a:r>
          </a:p>
          <a:p>
            <a:pPr lvl="1"/>
            <a:r>
              <a:rPr lang="en-US" sz="1500" dirty="0"/>
              <a:t>UNDEVELOPED: </a:t>
            </a:r>
            <a:r>
              <a:rPr lang="en-US" sz="1500" dirty="0">
                <a:solidFill>
                  <a:srgbClr val="5289B6"/>
                </a:solidFill>
              </a:rPr>
              <a:t>9,436.65-AC (35.29%)</a:t>
            </a:r>
          </a:p>
          <a:p>
            <a:pPr lvl="1"/>
            <a:r>
              <a:rPr lang="en-US" sz="1500" dirty="0"/>
              <a:t>RIGHT-OF-WAY: </a:t>
            </a:r>
            <a:r>
              <a:rPr lang="en-US" sz="1500" dirty="0">
                <a:solidFill>
                  <a:srgbClr val="5289B6"/>
                </a:solidFill>
              </a:rPr>
              <a:t>2,739.28-(10.25%)</a:t>
            </a:r>
            <a:endParaRPr lang="en-US" sz="15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98C2F5A-8470-48CE-B8CC-9E38AC5232C0}"/>
              </a:ext>
            </a:extLst>
          </p:cNvPr>
          <p:cNvSpPr/>
          <p:nvPr/>
        </p:nvSpPr>
        <p:spPr>
          <a:xfrm>
            <a:off x="4267200" y="4808103"/>
            <a:ext cx="161988" cy="161988"/>
          </a:xfrm>
          <a:prstGeom prst="ellipse">
            <a:avLst/>
          </a:prstGeom>
          <a:solidFill>
            <a:srgbClr val="0070C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05C0295-6E95-4000-9327-2A837B059BEB}"/>
              </a:ext>
            </a:extLst>
          </p:cNvPr>
          <p:cNvSpPr/>
          <p:nvPr/>
        </p:nvSpPr>
        <p:spPr>
          <a:xfrm>
            <a:off x="4268184" y="4561243"/>
            <a:ext cx="161988" cy="161988"/>
          </a:xfrm>
          <a:prstGeom prst="ellipse">
            <a:avLst/>
          </a:prstGeom>
          <a:solidFill>
            <a:schemeClr val="accent3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6E6F691-0EB5-4CB8-8B3B-4C26DF4741D6}"/>
              </a:ext>
            </a:extLst>
          </p:cNvPr>
          <p:cNvSpPr/>
          <p:nvPr/>
        </p:nvSpPr>
        <p:spPr>
          <a:xfrm>
            <a:off x="4267200" y="5058455"/>
            <a:ext cx="161988" cy="16198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Curved Down 4">
            <a:extLst>
              <a:ext uri="{FF2B5EF4-FFF2-40B4-BE49-F238E27FC236}">
                <a16:creationId xmlns:a16="http://schemas.microsoft.com/office/drawing/2014/main" id="{7FEFC3E5-4774-4419-9596-3BEB09CEE024}"/>
              </a:ext>
            </a:extLst>
          </p:cNvPr>
          <p:cNvSpPr/>
          <p:nvPr/>
        </p:nvSpPr>
        <p:spPr>
          <a:xfrm rot="923975">
            <a:off x="7347150" y="4356226"/>
            <a:ext cx="1080291" cy="476524"/>
          </a:xfrm>
          <a:prstGeom prst="curvedDownArrow">
            <a:avLst>
              <a:gd name="adj1" fmla="val 24552"/>
              <a:gd name="adj2" fmla="val 63806"/>
              <a:gd name="adj3" fmla="val 45543"/>
            </a:avLst>
          </a:prstGeom>
          <a:solidFill>
            <a:srgbClr val="355D7E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3CB1E89-F086-4DC1-97CC-0B0ED09A33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4" y="5999656"/>
            <a:ext cx="843115" cy="828848"/>
          </a:xfrm>
          <a:prstGeom prst="rect">
            <a:avLst/>
          </a:prstGeom>
        </p:spPr>
      </p:pic>
      <p:pic>
        <p:nvPicPr>
          <p:cNvPr id="20" name="Picture 2" descr="Mesquite, TX">
            <a:extLst>
              <a:ext uri="{FF2B5EF4-FFF2-40B4-BE49-F238E27FC236}">
                <a16:creationId xmlns:a16="http://schemas.microsoft.com/office/drawing/2014/main" id="{253B53F6-5E48-4297-A9D9-B0960FFB72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4"/>
          <a:stretch/>
        </p:blipFill>
        <p:spPr bwMode="auto">
          <a:xfrm>
            <a:off x="219542" y="5173492"/>
            <a:ext cx="1021008" cy="82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BAB18B6-072F-41E9-9D40-591078B927AD}"/>
              </a:ext>
            </a:extLst>
          </p:cNvPr>
          <p:cNvCxnSpPr>
            <a:cxnSpLocks/>
          </p:cNvCxnSpPr>
          <p:nvPr/>
        </p:nvCxnSpPr>
        <p:spPr>
          <a:xfrm flipV="1">
            <a:off x="3276600" y="0"/>
            <a:ext cx="0" cy="168450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9FF884A-ADAF-470F-B655-397A354E8CCC}"/>
              </a:ext>
            </a:extLst>
          </p:cNvPr>
          <p:cNvCxnSpPr>
            <a:cxnSpLocks/>
          </p:cNvCxnSpPr>
          <p:nvPr/>
        </p:nvCxnSpPr>
        <p:spPr>
          <a:xfrm flipV="1">
            <a:off x="5703071" y="1752600"/>
            <a:ext cx="0" cy="116181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B10A268-DF68-4223-833A-DBA6C61D13D8}"/>
              </a:ext>
            </a:extLst>
          </p:cNvPr>
          <p:cNvCxnSpPr>
            <a:cxnSpLocks/>
          </p:cNvCxnSpPr>
          <p:nvPr/>
        </p:nvCxnSpPr>
        <p:spPr>
          <a:xfrm flipV="1">
            <a:off x="5693239" y="2908117"/>
            <a:ext cx="2221729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8AF3E2B4-2C06-4B16-8294-5B852D87E1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3541447"/>
              </p:ext>
            </p:extLst>
          </p:nvPr>
        </p:nvGraphicFramePr>
        <p:xfrm>
          <a:off x="1730116" y="5580694"/>
          <a:ext cx="5129979" cy="943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D55A46C-9E1E-4AF8-A75C-F68B4D90C5E8}"/>
              </a:ext>
            </a:extLst>
          </p:cNvPr>
          <p:cNvSpPr txBox="1">
            <a:spLocks/>
          </p:cNvSpPr>
          <p:nvPr/>
        </p:nvSpPr>
        <p:spPr>
          <a:xfrm>
            <a:off x="1779637" y="5393260"/>
            <a:ext cx="1968910" cy="224152"/>
          </a:xfrm>
          <a:prstGeom prst="rect">
            <a:avLst/>
          </a:prstGeom>
        </p:spPr>
        <p:txBody>
          <a:bodyPr vert="horz">
            <a:noAutofit/>
          </a:bodyPr>
          <a:lstStyle>
            <a:defPPr>
              <a:defRPr lang="en-US"/>
            </a:defPPr>
            <a:lvl1pPr marL="109728" indent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None/>
              <a:defRPr kumimoji="0" sz="16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621792" indent="-228600">
              <a:spcBef>
                <a:spcPts val="324"/>
              </a:spcBef>
              <a:buClr>
                <a:srgbClr val="002060"/>
              </a:buClr>
              <a:buFont typeface="Verdana"/>
              <a:buChar char="◦"/>
              <a:defRPr kumimoji="0" sz="23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2pPr>
            <a:lvl3pPr marL="859536" indent="-228600">
              <a:spcBef>
                <a:spcPts val="350"/>
              </a:spcBef>
              <a:buClr>
                <a:srgbClr val="002060"/>
              </a:buClr>
              <a:buSzPct val="100000"/>
              <a:buFont typeface="Wingdings 2"/>
              <a:buChar char=""/>
              <a:defRPr kumimoji="0" sz="21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3pPr>
            <a:lvl4pPr marL="1143000" indent="-228600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9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4pPr>
            <a:lvl5pPr marL="1371600" indent="-228600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5pPr>
            <a:lvl6pPr marL="16002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/>
            </a:lvl6pPr>
            <a:lvl7pPr marL="18288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/>
            </a:lvl7pPr>
            <a:lvl8pPr marL="20574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/>
            </a:lvl8pPr>
            <a:lvl9pPr marL="22860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baseline="0"/>
            </a:lvl9pPr>
          </a:lstStyle>
          <a:p>
            <a:pPr marL="0"/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AGE BY COHORT (2020) </a:t>
            </a:r>
            <a:r>
              <a:rPr lang="en-US" sz="1000" dirty="0">
                <a:solidFill>
                  <a:srgbClr val="C00000"/>
                </a:solidFill>
              </a:rPr>
              <a:t>(5)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7063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810B63-CA5D-42DA-9C23-F9D007C72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rgbClr val="5289B6"/>
                </a:solidFill>
              </a:rPr>
              <a:t>RESIDENTIAL BUILDING PERMITS </a:t>
            </a:r>
            <a:r>
              <a:rPr lang="en-US" dirty="0"/>
              <a:t>| RESIDENTIAL DEVELOPMENT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4731393"/>
              </p:ext>
            </p:extLst>
          </p:nvPr>
        </p:nvGraphicFramePr>
        <p:xfrm>
          <a:off x="231058" y="139980"/>
          <a:ext cx="8686799" cy="3519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41C894F-3948-46CB-8E1D-F0E527DE1334}"/>
              </a:ext>
            </a:extLst>
          </p:cNvPr>
          <p:cNvSpPr txBox="1">
            <a:spLocks/>
          </p:cNvSpPr>
          <p:nvPr/>
        </p:nvSpPr>
        <p:spPr>
          <a:xfrm>
            <a:off x="5115232" y="2840528"/>
            <a:ext cx="3549530" cy="329267"/>
          </a:xfrm>
          <a:prstGeom prst="rect">
            <a:avLst/>
          </a:prstGeom>
        </p:spPr>
        <p:txBody>
          <a:bodyPr vert="horz">
            <a:noAutofit/>
          </a:bodyPr>
          <a:lstStyle>
            <a:defPPr>
              <a:defRPr lang="en-US"/>
            </a:defPPr>
            <a:lvl1pPr marL="109728" indent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None/>
              <a:defRPr kumimoji="0" sz="16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621792" indent="-228600">
              <a:spcBef>
                <a:spcPts val="324"/>
              </a:spcBef>
              <a:buClr>
                <a:srgbClr val="002060"/>
              </a:buClr>
              <a:buFont typeface="Verdana"/>
              <a:buChar char="◦"/>
              <a:defRPr kumimoji="0" sz="23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2pPr>
            <a:lvl3pPr marL="859536" indent="-228600">
              <a:spcBef>
                <a:spcPts val="350"/>
              </a:spcBef>
              <a:buClr>
                <a:srgbClr val="002060"/>
              </a:buClr>
              <a:buSzPct val="100000"/>
              <a:buFont typeface="Wingdings 2"/>
              <a:buChar char=""/>
              <a:defRPr kumimoji="0" sz="21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3pPr>
            <a:lvl4pPr marL="1143000" indent="-228600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9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4pPr>
            <a:lvl5pPr marL="1371600" indent="-228600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5pPr>
            <a:lvl6pPr marL="16002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/>
            </a:lvl6pPr>
            <a:lvl7pPr marL="18288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/>
            </a:lvl7pPr>
            <a:lvl8pPr marL="20574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/>
            </a:lvl8pPr>
            <a:lvl9pPr marL="22860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baseline="0"/>
            </a:lvl9pPr>
          </a:lstStyle>
          <a:p>
            <a:pPr algn="r"/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 PERMITS &amp; VALUES | 2008-2022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7F84400-FF72-41F7-845E-FD90426B818A}"/>
              </a:ext>
            </a:extLst>
          </p:cNvPr>
          <p:cNvSpPr txBox="1">
            <a:spLocks/>
          </p:cNvSpPr>
          <p:nvPr/>
        </p:nvSpPr>
        <p:spPr>
          <a:xfrm>
            <a:off x="3632751" y="1664360"/>
            <a:ext cx="838200" cy="402503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rgbClr val="002060"/>
              </a:buClr>
              <a:buFont typeface="Verdana"/>
              <a:buChar char="◦"/>
              <a:defRPr kumimoji="0" sz="23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9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8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None/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</a:t>
            </a: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66M</a:t>
            </a:r>
            <a:endParaRPr lang="en-US" sz="1200" b="1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6097830-0AFF-4B01-BDF6-9518F187E042}"/>
              </a:ext>
            </a:extLst>
          </p:cNvPr>
          <p:cNvSpPr txBox="1">
            <a:spLocks/>
          </p:cNvSpPr>
          <p:nvPr/>
        </p:nvSpPr>
        <p:spPr>
          <a:xfrm>
            <a:off x="4129548" y="1123336"/>
            <a:ext cx="1076094" cy="402503"/>
          </a:xfrm>
          <a:prstGeom prst="rect">
            <a:avLst/>
          </a:prstGeom>
        </p:spPr>
        <p:txBody>
          <a:bodyPr vert="horz">
            <a:noAutofit/>
          </a:bodyPr>
          <a:lstStyle>
            <a:defPPr>
              <a:defRPr lang="en-US"/>
            </a:defPPr>
            <a:lvl1pPr marL="109728" indent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None/>
              <a:defRPr kumimoji="0" sz="16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621792" indent="-228600">
              <a:spcBef>
                <a:spcPts val="324"/>
              </a:spcBef>
              <a:buClr>
                <a:srgbClr val="002060"/>
              </a:buClr>
              <a:buFont typeface="Verdana"/>
              <a:buChar char="◦"/>
              <a:defRPr kumimoji="0" sz="23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2pPr>
            <a:lvl3pPr marL="859536" indent="-228600">
              <a:spcBef>
                <a:spcPts val="350"/>
              </a:spcBef>
              <a:buClr>
                <a:srgbClr val="002060"/>
              </a:buClr>
              <a:buSzPct val="100000"/>
              <a:buFont typeface="Wingdings 2"/>
              <a:buChar char=""/>
              <a:defRPr kumimoji="0" sz="21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3pPr>
            <a:lvl4pPr marL="1143000" indent="-228600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9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4pPr>
            <a:lvl5pPr marL="1371600" indent="-228600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5pPr>
            <a:lvl6pPr marL="16002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/>
            </a:lvl6pPr>
            <a:lvl7pPr marL="18288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/>
            </a:lvl7pPr>
            <a:lvl8pPr marL="20574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/>
            </a:lvl8pPr>
            <a:lvl9pPr marL="22860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baseline="0"/>
            </a:lvl9pPr>
          </a:lstStyle>
          <a:p>
            <a:pPr algn="ctr"/>
            <a:r>
              <a:rPr lang="en-US" sz="12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</a:t>
            </a:r>
            <a:r>
              <a:rPr lang="en-US" sz="1200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84.39M</a:t>
            </a:r>
            <a:endParaRPr lang="en-US" sz="12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AFF6CF7-7286-4EFD-A06E-1523A1C9C34F}"/>
              </a:ext>
            </a:extLst>
          </p:cNvPr>
          <p:cNvSpPr txBox="1">
            <a:spLocks/>
          </p:cNvSpPr>
          <p:nvPr/>
        </p:nvSpPr>
        <p:spPr>
          <a:xfrm>
            <a:off x="4657763" y="1202865"/>
            <a:ext cx="1076094" cy="402503"/>
          </a:xfrm>
          <a:prstGeom prst="rect">
            <a:avLst/>
          </a:prstGeom>
        </p:spPr>
        <p:txBody>
          <a:bodyPr vert="horz">
            <a:noAutofit/>
          </a:bodyPr>
          <a:lstStyle>
            <a:defPPr>
              <a:defRPr lang="en-US"/>
            </a:defPPr>
            <a:lvl1pPr marL="109728" indent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None/>
              <a:defRPr kumimoji="0" sz="16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621792" indent="-228600">
              <a:spcBef>
                <a:spcPts val="324"/>
              </a:spcBef>
              <a:buClr>
                <a:srgbClr val="002060"/>
              </a:buClr>
              <a:buFont typeface="Verdana"/>
              <a:buChar char="◦"/>
              <a:defRPr kumimoji="0" sz="23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2pPr>
            <a:lvl3pPr marL="859536" indent="-228600">
              <a:spcBef>
                <a:spcPts val="350"/>
              </a:spcBef>
              <a:buClr>
                <a:srgbClr val="002060"/>
              </a:buClr>
              <a:buSzPct val="100000"/>
              <a:buFont typeface="Wingdings 2"/>
              <a:buChar char=""/>
              <a:defRPr kumimoji="0" sz="21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3pPr>
            <a:lvl4pPr marL="1143000" indent="-228600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9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4pPr>
            <a:lvl5pPr marL="1371600" indent="-228600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5pPr>
            <a:lvl6pPr marL="16002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/>
            </a:lvl6pPr>
            <a:lvl7pPr marL="18288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/>
            </a:lvl7pPr>
            <a:lvl8pPr marL="20574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/>
            </a:lvl8pPr>
            <a:lvl9pPr marL="22860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baseline="0"/>
            </a:lvl9pPr>
          </a:lstStyle>
          <a:p>
            <a:pPr algn="ctr"/>
            <a:r>
              <a:rPr lang="en-US" sz="12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</a:t>
            </a:r>
            <a:r>
              <a:rPr lang="en-US" sz="1200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80.3M</a:t>
            </a:r>
            <a:endParaRPr lang="en-US" sz="12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C45983E-DCC0-41BD-A939-0A23594F8125}"/>
              </a:ext>
            </a:extLst>
          </p:cNvPr>
          <p:cNvSpPr txBox="1">
            <a:spLocks/>
          </p:cNvSpPr>
          <p:nvPr/>
        </p:nvSpPr>
        <p:spPr>
          <a:xfrm>
            <a:off x="5115232" y="1046683"/>
            <a:ext cx="1076094" cy="402503"/>
          </a:xfrm>
          <a:prstGeom prst="rect">
            <a:avLst/>
          </a:prstGeom>
        </p:spPr>
        <p:txBody>
          <a:bodyPr vert="horz">
            <a:noAutofit/>
          </a:bodyPr>
          <a:lstStyle>
            <a:defPPr>
              <a:defRPr lang="en-US"/>
            </a:defPPr>
            <a:lvl1pPr marL="109728" indent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None/>
              <a:defRPr kumimoji="0" sz="16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621792" indent="-228600">
              <a:spcBef>
                <a:spcPts val="324"/>
              </a:spcBef>
              <a:buClr>
                <a:srgbClr val="002060"/>
              </a:buClr>
              <a:buFont typeface="Verdana"/>
              <a:buChar char="◦"/>
              <a:defRPr kumimoji="0" sz="23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2pPr>
            <a:lvl3pPr marL="859536" indent="-228600">
              <a:spcBef>
                <a:spcPts val="350"/>
              </a:spcBef>
              <a:buClr>
                <a:srgbClr val="002060"/>
              </a:buClr>
              <a:buSzPct val="100000"/>
              <a:buFont typeface="Wingdings 2"/>
              <a:buChar char=""/>
              <a:defRPr kumimoji="0" sz="21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3pPr>
            <a:lvl4pPr marL="1143000" indent="-228600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9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4pPr>
            <a:lvl5pPr marL="1371600" indent="-228600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5pPr>
            <a:lvl6pPr marL="16002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/>
            </a:lvl6pPr>
            <a:lvl7pPr marL="18288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/>
            </a:lvl7pPr>
            <a:lvl8pPr marL="20574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/>
            </a:lvl8pPr>
            <a:lvl9pPr marL="22860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baseline="0"/>
            </a:lvl9pPr>
          </a:lstStyle>
          <a:p>
            <a:pPr algn="ctr"/>
            <a:r>
              <a:rPr lang="en-US" sz="12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</a:t>
            </a:r>
            <a:r>
              <a:rPr lang="en-US" sz="1200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87.47M</a:t>
            </a:r>
            <a:endParaRPr lang="en-US" sz="12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1DA1D07-951B-4631-B3D2-8A5433075250}"/>
              </a:ext>
            </a:extLst>
          </p:cNvPr>
          <p:cNvSpPr txBox="1">
            <a:spLocks/>
          </p:cNvSpPr>
          <p:nvPr/>
        </p:nvSpPr>
        <p:spPr>
          <a:xfrm>
            <a:off x="5653279" y="1590632"/>
            <a:ext cx="1076094" cy="402503"/>
          </a:xfrm>
          <a:prstGeom prst="rect">
            <a:avLst/>
          </a:prstGeom>
        </p:spPr>
        <p:txBody>
          <a:bodyPr vert="horz">
            <a:noAutofit/>
          </a:bodyPr>
          <a:lstStyle>
            <a:defPPr>
              <a:defRPr lang="en-US"/>
            </a:defPPr>
            <a:lvl1pPr marL="109728" indent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None/>
              <a:defRPr kumimoji="0" sz="16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621792" indent="-228600">
              <a:spcBef>
                <a:spcPts val="324"/>
              </a:spcBef>
              <a:buClr>
                <a:srgbClr val="002060"/>
              </a:buClr>
              <a:buFont typeface="Verdana"/>
              <a:buChar char="◦"/>
              <a:defRPr kumimoji="0" sz="23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2pPr>
            <a:lvl3pPr marL="859536" indent="-228600">
              <a:spcBef>
                <a:spcPts val="350"/>
              </a:spcBef>
              <a:buClr>
                <a:srgbClr val="002060"/>
              </a:buClr>
              <a:buSzPct val="100000"/>
              <a:buFont typeface="Wingdings 2"/>
              <a:buChar char=""/>
              <a:defRPr kumimoji="0" sz="21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3pPr>
            <a:lvl4pPr marL="1143000" indent="-228600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9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4pPr>
            <a:lvl5pPr marL="1371600" indent="-228600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5pPr>
            <a:lvl6pPr marL="16002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/>
            </a:lvl6pPr>
            <a:lvl7pPr marL="18288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/>
            </a:lvl7pPr>
            <a:lvl8pPr marL="20574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/>
            </a:lvl8pPr>
            <a:lvl9pPr marL="22860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baseline="0"/>
            </a:lvl9pPr>
          </a:lstStyle>
          <a:p>
            <a:pPr algn="ctr"/>
            <a:r>
              <a:rPr lang="en-US" sz="12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</a:t>
            </a:r>
            <a:r>
              <a:rPr lang="en-US" sz="1200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81.46M</a:t>
            </a:r>
            <a:endParaRPr lang="en-US" sz="12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50D6F84-3B22-43BC-8C8E-C8B825C59CFC}"/>
              </a:ext>
            </a:extLst>
          </p:cNvPr>
          <p:cNvSpPr txBox="1">
            <a:spLocks/>
          </p:cNvSpPr>
          <p:nvPr/>
        </p:nvSpPr>
        <p:spPr>
          <a:xfrm>
            <a:off x="6380942" y="1899724"/>
            <a:ext cx="1076094" cy="402503"/>
          </a:xfrm>
          <a:prstGeom prst="rect">
            <a:avLst/>
          </a:prstGeom>
        </p:spPr>
        <p:txBody>
          <a:bodyPr vert="horz">
            <a:noAutofit/>
          </a:bodyPr>
          <a:lstStyle>
            <a:defPPr>
              <a:defRPr lang="en-US"/>
            </a:defPPr>
            <a:lvl1pPr marL="109728" indent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None/>
              <a:defRPr kumimoji="0" sz="16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621792" indent="-228600">
              <a:spcBef>
                <a:spcPts val="324"/>
              </a:spcBef>
              <a:buClr>
                <a:srgbClr val="002060"/>
              </a:buClr>
              <a:buFont typeface="Verdana"/>
              <a:buChar char="◦"/>
              <a:defRPr kumimoji="0" sz="23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2pPr>
            <a:lvl3pPr marL="859536" indent="-228600">
              <a:spcBef>
                <a:spcPts val="350"/>
              </a:spcBef>
              <a:buClr>
                <a:srgbClr val="002060"/>
              </a:buClr>
              <a:buSzPct val="100000"/>
              <a:buFont typeface="Wingdings 2"/>
              <a:buChar char=""/>
              <a:defRPr kumimoji="0" sz="21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3pPr>
            <a:lvl4pPr marL="1143000" indent="-228600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9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4pPr>
            <a:lvl5pPr marL="1371600" indent="-228600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5pPr>
            <a:lvl6pPr marL="16002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/>
            </a:lvl6pPr>
            <a:lvl7pPr marL="18288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/>
            </a:lvl7pPr>
            <a:lvl8pPr marL="20574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/>
            </a:lvl8pPr>
            <a:lvl9pPr marL="22860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baseline="0"/>
            </a:lvl9pPr>
          </a:lstStyle>
          <a:p>
            <a:pPr algn="ctr"/>
            <a:r>
              <a:rPr lang="en-US" sz="12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$36.67M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1A7A7A-2A99-4BD4-B252-07A9D401509F}"/>
              </a:ext>
            </a:extLst>
          </p:cNvPr>
          <p:cNvSpPr txBox="1">
            <a:spLocks/>
          </p:cNvSpPr>
          <p:nvPr/>
        </p:nvSpPr>
        <p:spPr>
          <a:xfrm>
            <a:off x="4829469" y="3088178"/>
            <a:ext cx="3835292" cy="262592"/>
          </a:xfrm>
          <a:prstGeom prst="rect">
            <a:avLst/>
          </a:prstGeom>
        </p:spPr>
        <p:txBody>
          <a:bodyPr vert="horz">
            <a:noAutofit/>
          </a:bodyPr>
          <a:lstStyle>
            <a:defPPr>
              <a:defRPr lang="en-US"/>
            </a:defPPr>
            <a:lvl1pPr marL="109728" indent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None/>
              <a:defRPr kumimoji="0" sz="16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621792" indent="-228600">
              <a:spcBef>
                <a:spcPts val="324"/>
              </a:spcBef>
              <a:buClr>
                <a:srgbClr val="002060"/>
              </a:buClr>
              <a:buFont typeface="Verdana"/>
              <a:buChar char="◦"/>
              <a:defRPr kumimoji="0" sz="23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2pPr>
            <a:lvl3pPr marL="859536" indent="-228600">
              <a:spcBef>
                <a:spcPts val="350"/>
              </a:spcBef>
              <a:buClr>
                <a:srgbClr val="002060"/>
              </a:buClr>
              <a:buSzPct val="100000"/>
              <a:buFont typeface="Wingdings 2"/>
              <a:buChar char=""/>
              <a:defRPr kumimoji="0" sz="21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3pPr>
            <a:lvl4pPr marL="1143000" indent="-228600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9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4pPr>
            <a:lvl5pPr marL="1371600" indent="-228600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5pPr>
            <a:lvl6pPr marL="16002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/>
            </a:lvl6pPr>
            <a:lvl7pPr marL="18288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/>
            </a:lvl7pPr>
            <a:lvl8pPr marL="20574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/>
            </a:lvl8pPr>
            <a:lvl9pPr marL="22860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baseline="0"/>
            </a:lvl9pPr>
          </a:lstStyle>
          <a:p>
            <a:pPr algn="r"/>
            <a:r>
              <a:rPr lang="en-US" sz="11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NO DATA COLLECTED FROM JUNE 3, 2019 DUE TO HB852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CD583EA4-2333-4ABF-90AC-8154FFC8DBE0}"/>
              </a:ext>
            </a:extLst>
          </p:cNvPr>
          <p:cNvSpPr txBox="1">
            <a:spLocks/>
          </p:cNvSpPr>
          <p:nvPr/>
        </p:nvSpPr>
        <p:spPr>
          <a:xfrm>
            <a:off x="231058" y="3962809"/>
            <a:ext cx="3655142" cy="195464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rgbClr val="002060"/>
              </a:buClr>
              <a:buFont typeface="Verdana"/>
              <a:buChar char="◦"/>
              <a:defRPr kumimoji="0" sz="23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9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8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RESIDENTIAL BUILDING PERMITS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TOTAL VACANT LOTS</a:t>
            </a:r>
            <a:r>
              <a:rPr lang="en-US" sz="1200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u="sng" dirty="0"/>
              <a:t>ENTITLED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1,163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u="sng" dirty="0"/>
              <a:t>NEW SUBDIVISIONS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566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u="sng" dirty="0"/>
              <a:t>EXISTING SUBDIVSIONS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364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AVERAGE PERMITS PER YEAR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337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VACANT LOTS TO AVERAGE PERMIT RATIO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~2.75 YEARS </a:t>
            </a: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171450" indent="0">
              <a:buFont typeface="Wingdings 3"/>
              <a:buNone/>
            </a:pPr>
            <a:endParaRPr lang="en-US" dirty="0"/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BC5EC840-AAC9-4774-9AB7-173BC90F0DC1}"/>
              </a:ext>
            </a:extLst>
          </p:cNvPr>
          <p:cNvSpPr txBox="1">
            <a:spLocks/>
          </p:cNvSpPr>
          <p:nvPr/>
        </p:nvSpPr>
        <p:spPr>
          <a:xfrm>
            <a:off x="3886199" y="3760893"/>
            <a:ext cx="5257799" cy="24014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rgbClr val="002060"/>
              </a:buClr>
              <a:buFont typeface="Verdana"/>
              <a:buChar char="◦"/>
              <a:defRPr kumimoji="0" sz="23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9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8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RESIDENTIAL PERMITTING TRENDS</a:t>
            </a:r>
          </a:p>
          <a:p>
            <a:pPr marL="0" indent="0">
              <a:buFont typeface="Wingdings 3"/>
              <a:buNone/>
            </a:pPr>
            <a:r>
              <a:rPr lang="en-US" sz="1200" u="sng" dirty="0">
                <a:solidFill>
                  <a:srgbClr val="5289B6"/>
                </a:solidFill>
              </a:rPr>
              <a:t>POOL PERMITS 2018-2022</a:t>
            </a:r>
            <a:r>
              <a:rPr lang="en-US" sz="1200" dirty="0">
                <a:solidFill>
                  <a:srgbClr val="5289B6"/>
                </a:solidFill>
              </a:rPr>
              <a:t>: </a:t>
            </a:r>
            <a:r>
              <a:rPr lang="en-US" sz="1200" dirty="0">
                <a:solidFill>
                  <a:srgbClr val="355D7E"/>
                </a:solidFill>
              </a:rPr>
              <a:t>979 PERMITS ISSUED</a:t>
            </a:r>
          </a:p>
          <a:p>
            <a:pPr marL="0" indent="0">
              <a:buFont typeface="Wingdings 3"/>
              <a:buNone/>
            </a:pPr>
            <a:r>
              <a:rPr lang="en-US" sz="1200" u="sng" dirty="0">
                <a:solidFill>
                  <a:srgbClr val="5289B6"/>
                </a:solidFill>
              </a:rPr>
              <a:t>SOLAR PERMITS</a:t>
            </a:r>
            <a:r>
              <a:rPr lang="en-US" sz="1200" dirty="0">
                <a:solidFill>
                  <a:srgbClr val="5289B6"/>
                </a:solidFill>
              </a:rPr>
              <a:t>: </a:t>
            </a:r>
            <a:r>
              <a:rPr lang="en-US" sz="1200" dirty="0">
                <a:solidFill>
                  <a:srgbClr val="355D7E"/>
                </a:solidFill>
              </a:rPr>
              <a:t>2020 = 28; 2021 = 58; 2022 = 83; TOTAL = 169 PERMITS</a:t>
            </a:r>
            <a:endParaRPr lang="en-US" sz="1200" u="sng" dirty="0">
              <a:solidFill>
                <a:srgbClr val="355D7E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200" u="sng" dirty="0">
                <a:solidFill>
                  <a:srgbClr val="5289B6"/>
                </a:solidFill>
              </a:rPr>
              <a:t>AVERAGE VALUE OF A RESIDENTIAL REMODEL PERMIT</a:t>
            </a: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171450" indent="0">
              <a:buFont typeface="Wingdings 3"/>
              <a:buNone/>
            </a:pPr>
            <a:endParaRPr lang="en-US" dirty="0"/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C6D23DF8-4F68-46E1-8B23-6859EE4856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2972428"/>
              </p:ext>
            </p:extLst>
          </p:nvPr>
        </p:nvGraphicFramePr>
        <p:xfrm>
          <a:off x="3953794" y="4782968"/>
          <a:ext cx="5122607" cy="1379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751739-A29A-4E49-90E6-43E2C58636F1}"/>
              </a:ext>
            </a:extLst>
          </p:cNvPr>
          <p:cNvCxnSpPr>
            <a:cxnSpLocks/>
          </p:cNvCxnSpPr>
          <p:nvPr/>
        </p:nvCxnSpPr>
        <p:spPr>
          <a:xfrm>
            <a:off x="3886199" y="3760894"/>
            <a:ext cx="5257801" cy="0"/>
          </a:xfrm>
          <a:prstGeom prst="line">
            <a:avLst/>
          </a:prstGeom>
          <a:ln w="22225">
            <a:solidFill>
              <a:srgbClr val="355D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318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BD3984D6-EE6A-4FA7-A913-0E60B9B14A05}"/>
              </a:ext>
            </a:extLst>
          </p:cNvPr>
          <p:cNvSpPr txBox="1">
            <a:spLocks/>
          </p:cNvSpPr>
          <p:nvPr/>
        </p:nvSpPr>
        <p:spPr>
          <a:xfrm>
            <a:off x="6705600" y="87967"/>
            <a:ext cx="2362200" cy="62247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rgbClr val="002060"/>
              </a:buClr>
              <a:buFont typeface="Verdana"/>
              <a:buChar char="◦"/>
              <a:defRPr kumimoji="0" sz="23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9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8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PARK PLACE, PHASE 3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VACANT 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42</a:t>
            </a:r>
          </a:p>
          <a:p>
            <a:pPr marL="0" indent="0">
              <a:buFont typeface="Wingdings 3"/>
              <a:buNone/>
            </a:pP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THE STANDARD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VACANT 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33</a:t>
            </a:r>
          </a:p>
          <a:p>
            <a:pPr marL="0" indent="0">
              <a:buFont typeface="Wingdings 3"/>
              <a:buNone/>
            </a:pP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BREEZY HILL, PHASE 11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VACANT 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26</a:t>
            </a:r>
          </a:p>
          <a:p>
            <a:pPr marL="0" indent="0">
              <a:buFont typeface="Wingdings 3"/>
              <a:buNone/>
            </a:pP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WHISPER ROCK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VACANT 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11</a:t>
            </a:r>
          </a:p>
          <a:p>
            <a:pPr marL="0" indent="0">
              <a:buFont typeface="Wingdings 3"/>
              <a:buNone/>
            </a:pP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STONE CREEK, PHASE 10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VACANT 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12</a:t>
            </a:r>
          </a:p>
          <a:p>
            <a:pPr marL="0" indent="0">
              <a:buFont typeface="Wingdings 3"/>
              <a:buNone/>
            </a:pP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NORTHGATE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VACANT 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19</a:t>
            </a:r>
          </a:p>
          <a:p>
            <a:pPr marL="0" indent="0">
              <a:buFont typeface="Wingdings 3"/>
              <a:buNone/>
            </a:pP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TERRACINA, PHASE 1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VACANT 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110</a:t>
            </a:r>
          </a:p>
          <a:p>
            <a:pPr marL="0" indent="0">
              <a:buFont typeface="Wingdings 3"/>
              <a:buNone/>
            </a:pP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GIDEON GROVE, PHASE 2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VACANT 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77</a:t>
            </a:r>
          </a:p>
          <a:p>
            <a:pPr marL="0" indent="0">
              <a:buFont typeface="Wingdings 3"/>
              <a:buNone/>
            </a:pP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SADDLE STAR, PHASE 1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VACANT 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7</a:t>
            </a: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171450" indent="0">
              <a:buFont typeface="Wingdings 3"/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810B63-CA5D-42DA-9C23-F9D007C72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rgbClr val="5289B6"/>
                </a:solidFill>
              </a:rPr>
              <a:t>EXISTING SUBDIVSIONS </a:t>
            </a:r>
            <a:r>
              <a:rPr lang="en-US" dirty="0"/>
              <a:t>| RESIDENTIAL DEVELOPMENT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CFF80CD-87FB-4271-934D-94DBF64B4627}"/>
              </a:ext>
            </a:extLst>
          </p:cNvPr>
          <p:cNvSpPr/>
          <p:nvPr/>
        </p:nvSpPr>
        <p:spPr>
          <a:xfrm>
            <a:off x="6553200" y="180780"/>
            <a:ext cx="152400" cy="1524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532BEC-9EE5-4D45-85DB-95E4A86450A1}"/>
              </a:ext>
            </a:extLst>
          </p:cNvPr>
          <p:cNvSpPr/>
          <p:nvPr/>
        </p:nvSpPr>
        <p:spPr>
          <a:xfrm>
            <a:off x="6548406" y="867120"/>
            <a:ext cx="161988" cy="16198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21A1FE7-450C-46B7-AFD5-DAF68802EB5D}"/>
              </a:ext>
            </a:extLst>
          </p:cNvPr>
          <p:cNvSpPr/>
          <p:nvPr/>
        </p:nvSpPr>
        <p:spPr>
          <a:xfrm>
            <a:off x="6543611" y="1563048"/>
            <a:ext cx="161988" cy="161988"/>
          </a:xfrm>
          <a:prstGeom prst="ellipse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772C4D-B210-4D5A-925B-FB1DDF2219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" t="14658" r="2036" b="12168"/>
          <a:stretch/>
        </p:blipFill>
        <p:spPr>
          <a:xfrm>
            <a:off x="0" y="2541669"/>
            <a:ext cx="4041471" cy="3911676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DFBD5BDD-A57A-427C-84E2-27ADF806B4B7}"/>
              </a:ext>
            </a:extLst>
          </p:cNvPr>
          <p:cNvSpPr/>
          <p:nvPr/>
        </p:nvSpPr>
        <p:spPr>
          <a:xfrm>
            <a:off x="1319612" y="4301066"/>
            <a:ext cx="161988" cy="161988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41C179-3AE9-4E89-8A05-4EF11BE570C4}"/>
              </a:ext>
            </a:extLst>
          </p:cNvPr>
          <p:cNvSpPr/>
          <p:nvPr/>
        </p:nvSpPr>
        <p:spPr>
          <a:xfrm>
            <a:off x="1201625" y="2689425"/>
            <a:ext cx="161988" cy="161988"/>
          </a:xfrm>
          <a:prstGeom prst="ellipse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695C058-7813-4670-90E2-D645D65D07A0}"/>
              </a:ext>
            </a:extLst>
          </p:cNvPr>
          <p:cNvSpPr/>
          <p:nvPr/>
        </p:nvSpPr>
        <p:spPr>
          <a:xfrm>
            <a:off x="1113502" y="4497507"/>
            <a:ext cx="161988" cy="16198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A0F9617-12FA-487D-BF6D-AFA5CE9A27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6" b="22104"/>
          <a:stretch/>
        </p:blipFill>
        <p:spPr>
          <a:xfrm>
            <a:off x="3154601" y="3883792"/>
            <a:ext cx="1276331" cy="7409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485D099-D89F-42C1-A201-4FED31C70B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71" y="164121"/>
            <a:ext cx="1111712" cy="4764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255282F-6849-44D3-9998-C687A09D26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49" y="732426"/>
            <a:ext cx="1313314" cy="438626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856E54B1-A988-4C05-B0DB-FB4A94D3AAE1}"/>
              </a:ext>
            </a:extLst>
          </p:cNvPr>
          <p:cNvSpPr/>
          <p:nvPr/>
        </p:nvSpPr>
        <p:spPr>
          <a:xfrm>
            <a:off x="6553200" y="2274912"/>
            <a:ext cx="161988" cy="161988"/>
          </a:xfrm>
          <a:prstGeom prst="ellipse">
            <a:avLst/>
          </a:prstGeom>
          <a:solidFill>
            <a:srgbClr val="7030A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1E7FC92-C867-44B9-888B-F0C341D266BF}"/>
              </a:ext>
            </a:extLst>
          </p:cNvPr>
          <p:cNvSpPr/>
          <p:nvPr/>
        </p:nvSpPr>
        <p:spPr>
          <a:xfrm>
            <a:off x="6553200" y="2986776"/>
            <a:ext cx="161988" cy="161988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53EE0FE-A52B-4839-83E7-DEC3B59B0708}"/>
              </a:ext>
            </a:extLst>
          </p:cNvPr>
          <p:cNvSpPr/>
          <p:nvPr/>
        </p:nvSpPr>
        <p:spPr>
          <a:xfrm>
            <a:off x="6543611" y="3698640"/>
            <a:ext cx="161988" cy="161988"/>
          </a:xfrm>
          <a:prstGeom prst="ellipse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35A29C4-C63F-4741-B4B9-92E8A58E0FB5}"/>
              </a:ext>
            </a:extLst>
          </p:cNvPr>
          <p:cNvSpPr/>
          <p:nvPr/>
        </p:nvSpPr>
        <p:spPr>
          <a:xfrm>
            <a:off x="6553200" y="4382060"/>
            <a:ext cx="161988" cy="161988"/>
          </a:xfrm>
          <a:prstGeom prst="ellipse">
            <a:avLst/>
          </a:prstGeom>
          <a:solidFill>
            <a:schemeClr val="bg2">
              <a:lumMod val="50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D45563C-BD5B-4201-9A4E-A92DFC461123}"/>
              </a:ext>
            </a:extLst>
          </p:cNvPr>
          <p:cNvSpPr/>
          <p:nvPr/>
        </p:nvSpPr>
        <p:spPr>
          <a:xfrm>
            <a:off x="6543611" y="5090196"/>
            <a:ext cx="161988" cy="161988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1DBB70D-7F6E-4AF1-B235-65682138254A}"/>
              </a:ext>
            </a:extLst>
          </p:cNvPr>
          <p:cNvSpPr/>
          <p:nvPr/>
        </p:nvSpPr>
        <p:spPr>
          <a:xfrm>
            <a:off x="6543611" y="5787176"/>
            <a:ext cx="161988" cy="161988"/>
          </a:xfrm>
          <a:prstGeom prst="ellipse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FD2A5DD-093B-44A7-852B-CD90093844EF}"/>
              </a:ext>
            </a:extLst>
          </p:cNvPr>
          <p:cNvSpPr/>
          <p:nvPr/>
        </p:nvSpPr>
        <p:spPr>
          <a:xfrm>
            <a:off x="609600" y="5603734"/>
            <a:ext cx="161988" cy="161988"/>
          </a:xfrm>
          <a:prstGeom prst="ellipse">
            <a:avLst/>
          </a:prstGeom>
          <a:solidFill>
            <a:srgbClr val="7030A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70571CA-D15E-4B6E-A956-A24A674B487E}"/>
              </a:ext>
            </a:extLst>
          </p:cNvPr>
          <p:cNvSpPr/>
          <p:nvPr/>
        </p:nvSpPr>
        <p:spPr>
          <a:xfrm>
            <a:off x="1039637" y="3205764"/>
            <a:ext cx="161988" cy="161988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CDCF5AE-E5F1-4BE4-9032-38F95A82A3F1}"/>
              </a:ext>
            </a:extLst>
          </p:cNvPr>
          <p:cNvSpPr/>
          <p:nvPr/>
        </p:nvSpPr>
        <p:spPr>
          <a:xfrm>
            <a:off x="1900413" y="3500240"/>
            <a:ext cx="161988" cy="161988"/>
          </a:xfrm>
          <a:prstGeom prst="ellipse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F093CD1-DDAF-44C4-B808-3329F2F6C975}"/>
              </a:ext>
            </a:extLst>
          </p:cNvPr>
          <p:cNvSpPr/>
          <p:nvPr/>
        </p:nvSpPr>
        <p:spPr>
          <a:xfrm>
            <a:off x="2286000" y="5006826"/>
            <a:ext cx="161988" cy="161988"/>
          </a:xfrm>
          <a:prstGeom prst="ellipse">
            <a:avLst/>
          </a:prstGeom>
          <a:solidFill>
            <a:schemeClr val="bg2">
              <a:lumMod val="50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B9027B2-129C-430C-801C-9D79AE38E6D3}"/>
              </a:ext>
            </a:extLst>
          </p:cNvPr>
          <p:cNvSpPr/>
          <p:nvPr/>
        </p:nvSpPr>
        <p:spPr>
          <a:xfrm>
            <a:off x="1245869" y="3372725"/>
            <a:ext cx="161988" cy="161988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E429D93-78DB-41A8-A632-46F45189F473}"/>
              </a:ext>
            </a:extLst>
          </p:cNvPr>
          <p:cNvSpPr/>
          <p:nvPr/>
        </p:nvSpPr>
        <p:spPr>
          <a:xfrm>
            <a:off x="1201625" y="3170822"/>
            <a:ext cx="161988" cy="161988"/>
          </a:xfrm>
          <a:prstGeom prst="ellipse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028D65F3-0BB1-4877-8117-7B1400BD88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603" y="1283506"/>
            <a:ext cx="1431375" cy="6140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056D97-AAC3-460C-956C-2FD31DF47E0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697" t="56490" r="83797" b="38106"/>
          <a:stretch/>
        </p:blipFill>
        <p:spPr>
          <a:xfrm>
            <a:off x="3040010" y="2060462"/>
            <a:ext cx="1471152" cy="229094"/>
          </a:xfrm>
          <a:prstGeom prst="rect">
            <a:avLst/>
          </a:prstGeom>
        </p:spPr>
      </p:pic>
      <p:pic>
        <p:nvPicPr>
          <p:cNvPr id="1026" name="Picture 2" descr="Megatel Homes to Build $800 Million Lagoon Community Near Dallas">
            <a:extLst>
              <a:ext uri="{FF2B5EF4-FFF2-40B4-BE49-F238E27FC236}">
                <a16:creationId xmlns:a16="http://schemas.microsoft.com/office/drawing/2014/main" id="{CA0B91E2-9F0E-4203-B71A-F9AB2AD78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3"/>
          <a:stretch/>
        </p:blipFill>
        <p:spPr bwMode="auto">
          <a:xfrm>
            <a:off x="3031250" y="2460179"/>
            <a:ext cx="1431729" cy="64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p New Construction &amp; Home Building Company | Scott Lewis Homes">
            <a:extLst>
              <a:ext uri="{FF2B5EF4-FFF2-40B4-BE49-F238E27FC236}">
                <a16:creationId xmlns:a16="http://schemas.microsoft.com/office/drawing/2014/main" id="{3167EC9E-1691-46ED-AF81-4DF808AB4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627" y="3178854"/>
            <a:ext cx="1256780" cy="62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Oval 57">
            <a:extLst>
              <a:ext uri="{FF2B5EF4-FFF2-40B4-BE49-F238E27FC236}">
                <a16:creationId xmlns:a16="http://schemas.microsoft.com/office/drawing/2014/main" id="{1A4FDB44-D600-4F85-ACE8-07425AE68518}"/>
              </a:ext>
            </a:extLst>
          </p:cNvPr>
          <p:cNvSpPr/>
          <p:nvPr/>
        </p:nvSpPr>
        <p:spPr>
          <a:xfrm>
            <a:off x="4624268" y="3348589"/>
            <a:ext cx="161988" cy="161988"/>
          </a:xfrm>
          <a:prstGeom prst="ellipse">
            <a:avLst/>
          </a:prstGeom>
          <a:solidFill>
            <a:srgbClr val="7030A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D6531FD9-8A4E-4035-A0E7-A3C23A133EB2}"/>
              </a:ext>
            </a:extLst>
          </p:cNvPr>
          <p:cNvSpPr/>
          <p:nvPr/>
        </p:nvSpPr>
        <p:spPr>
          <a:xfrm>
            <a:off x="4624268" y="2628241"/>
            <a:ext cx="161988" cy="161988"/>
          </a:xfrm>
          <a:prstGeom prst="ellipse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AA44B3C-4027-4AF7-A237-E01464A331AB}"/>
              </a:ext>
            </a:extLst>
          </p:cNvPr>
          <p:cNvSpPr/>
          <p:nvPr/>
        </p:nvSpPr>
        <p:spPr>
          <a:xfrm>
            <a:off x="4626696" y="1545433"/>
            <a:ext cx="152400" cy="1524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09E546C-8AC0-4FD1-A9B4-F813635F0745}"/>
              </a:ext>
            </a:extLst>
          </p:cNvPr>
          <p:cNvSpPr/>
          <p:nvPr/>
        </p:nvSpPr>
        <p:spPr>
          <a:xfrm>
            <a:off x="4617108" y="2105312"/>
            <a:ext cx="161988" cy="16198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F031EB6-CBBE-4D46-8A85-9AACD3C81935}"/>
              </a:ext>
            </a:extLst>
          </p:cNvPr>
          <p:cNvSpPr/>
          <p:nvPr/>
        </p:nvSpPr>
        <p:spPr>
          <a:xfrm>
            <a:off x="4857662" y="2628241"/>
            <a:ext cx="161988" cy="161988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A201FBA-AC99-4919-8518-BDD789D017EA}"/>
              </a:ext>
            </a:extLst>
          </p:cNvPr>
          <p:cNvSpPr/>
          <p:nvPr/>
        </p:nvSpPr>
        <p:spPr>
          <a:xfrm>
            <a:off x="4617108" y="4159404"/>
            <a:ext cx="161988" cy="161988"/>
          </a:xfrm>
          <a:prstGeom prst="ellipse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82A2C6D-6CE3-4937-8F70-8B86B4FD4C27}"/>
              </a:ext>
            </a:extLst>
          </p:cNvPr>
          <p:cNvSpPr/>
          <p:nvPr/>
        </p:nvSpPr>
        <p:spPr>
          <a:xfrm>
            <a:off x="1532983" y="321351"/>
            <a:ext cx="161988" cy="161988"/>
          </a:xfrm>
          <a:prstGeom prst="ellipse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015DC30-E15D-4598-80F1-8C5A1F1158FD}"/>
              </a:ext>
            </a:extLst>
          </p:cNvPr>
          <p:cNvSpPr/>
          <p:nvPr/>
        </p:nvSpPr>
        <p:spPr>
          <a:xfrm>
            <a:off x="4862860" y="4159404"/>
            <a:ext cx="161988" cy="161988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C6609652-4A56-4964-BE72-170B5BC2303B}"/>
              </a:ext>
            </a:extLst>
          </p:cNvPr>
          <p:cNvSpPr/>
          <p:nvPr/>
        </p:nvSpPr>
        <p:spPr>
          <a:xfrm>
            <a:off x="1747806" y="321351"/>
            <a:ext cx="161988" cy="161988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7BA2922-352C-4F6A-8F4A-99E9FD088E28}"/>
              </a:ext>
            </a:extLst>
          </p:cNvPr>
          <p:cNvSpPr/>
          <p:nvPr/>
        </p:nvSpPr>
        <p:spPr>
          <a:xfrm>
            <a:off x="1958895" y="321351"/>
            <a:ext cx="161988" cy="161988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3401E89-A043-4D44-B495-9051ECE0A4A2}"/>
              </a:ext>
            </a:extLst>
          </p:cNvPr>
          <p:cNvSpPr/>
          <p:nvPr/>
        </p:nvSpPr>
        <p:spPr>
          <a:xfrm>
            <a:off x="5089170" y="4159404"/>
            <a:ext cx="161988" cy="161988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ighview Homes, profile picture">
            <a:extLst>
              <a:ext uri="{FF2B5EF4-FFF2-40B4-BE49-F238E27FC236}">
                <a16:creationId xmlns:a16="http://schemas.microsoft.com/office/drawing/2014/main" id="{725D5AF1-4D4D-4032-93DA-458002CB5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9" b="15068"/>
          <a:stretch/>
        </p:blipFill>
        <p:spPr bwMode="auto">
          <a:xfrm>
            <a:off x="297077" y="728372"/>
            <a:ext cx="1022535" cy="71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3F0BE3A-F9A6-435C-9CF8-E341DB650AAA}"/>
              </a:ext>
            </a:extLst>
          </p:cNvPr>
          <p:cNvSpPr/>
          <p:nvPr/>
        </p:nvSpPr>
        <p:spPr>
          <a:xfrm>
            <a:off x="1532984" y="948233"/>
            <a:ext cx="161988" cy="161988"/>
          </a:xfrm>
          <a:prstGeom prst="ellipse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Meredith Custom Homes - Home | Facebook">
            <a:extLst>
              <a:ext uri="{FF2B5EF4-FFF2-40B4-BE49-F238E27FC236}">
                <a16:creationId xmlns:a16="http://schemas.microsoft.com/office/drawing/2014/main" id="{C414DEC7-8F08-49D8-95E0-3FDECC710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8" b="32750"/>
          <a:stretch/>
        </p:blipFill>
        <p:spPr bwMode="auto">
          <a:xfrm>
            <a:off x="297077" y="1507899"/>
            <a:ext cx="1013748" cy="46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8CB2FDBA-68E4-40B1-8DC1-60584A43B31E}"/>
              </a:ext>
            </a:extLst>
          </p:cNvPr>
          <p:cNvSpPr/>
          <p:nvPr/>
        </p:nvSpPr>
        <p:spPr>
          <a:xfrm>
            <a:off x="1532983" y="1578831"/>
            <a:ext cx="161988" cy="161988"/>
          </a:xfrm>
          <a:prstGeom prst="ellipse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6F18C50-0B17-4299-8694-A96D2580A168}"/>
              </a:ext>
            </a:extLst>
          </p:cNvPr>
          <p:cNvSpPr/>
          <p:nvPr/>
        </p:nvSpPr>
        <p:spPr>
          <a:xfrm>
            <a:off x="4857662" y="1545433"/>
            <a:ext cx="161988" cy="161988"/>
          </a:xfrm>
          <a:prstGeom prst="ellipse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0" name="Picture 16" descr="Bloomfield-Homes-Logo">
            <a:extLst>
              <a:ext uri="{FF2B5EF4-FFF2-40B4-BE49-F238E27FC236}">
                <a16:creationId xmlns:a16="http://schemas.microsoft.com/office/drawing/2014/main" id="{99C5F2E2-3334-4694-8095-85B718618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236" y="0"/>
            <a:ext cx="749344" cy="74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Oval 78">
            <a:extLst>
              <a:ext uri="{FF2B5EF4-FFF2-40B4-BE49-F238E27FC236}">
                <a16:creationId xmlns:a16="http://schemas.microsoft.com/office/drawing/2014/main" id="{890EAFD1-CC61-4002-A9AF-7BE3D52DD7B3}"/>
              </a:ext>
            </a:extLst>
          </p:cNvPr>
          <p:cNvSpPr/>
          <p:nvPr/>
        </p:nvSpPr>
        <p:spPr>
          <a:xfrm>
            <a:off x="4617108" y="291537"/>
            <a:ext cx="161988" cy="161988"/>
          </a:xfrm>
          <a:prstGeom prst="ellipse">
            <a:avLst/>
          </a:prstGeom>
          <a:solidFill>
            <a:schemeClr val="bg2">
              <a:lumMod val="50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C4877C39-A942-4D80-BFB3-39C917004F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17" y="2036237"/>
            <a:ext cx="1268966" cy="386207"/>
          </a:xfrm>
          <a:prstGeom prst="rect">
            <a:avLst/>
          </a:prstGeom>
        </p:spPr>
      </p:pic>
      <p:sp>
        <p:nvSpPr>
          <p:cNvPr id="82" name="Oval 81">
            <a:extLst>
              <a:ext uri="{FF2B5EF4-FFF2-40B4-BE49-F238E27FC236}">
                <a16:creationId xmlns:a16="http://schemas.microsoft.com/office/drawing/2014/main" id="{CB6C144B-797B-4CFC-8312-E8B7B7BFE025}"/>
              </a:ext>
            </a:extLst>
          </p:cNvPr>
          <p:cNvSpPr/>
          <p:nvPr/>
        </p:nvSpPr>
        <p:spPr>
          <a:xfrm>
            <a:off x="1532983" y="2124719"/>
            <a:ext cx="161988" cy="161988"/>
          </a:xfrm>
          <a:prstGeom prst="ellipse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69F03D80-E10B-4D87-8513-AF356EC83AB6}"/>
              </a:ext>
            </a:extLst>
          </p:cNvPr>
          <p:cNvSpPr/>
          <p:nvPr/>
        </p:nvSpPr>
        <p:spPr>
          <a:xfrm>
            <a:off x="4616398" y="865520"/>
            <a:ext cx="161988" cy="161988"/>
          </a:xfrm>
          <a:prstGeom prst="ellipse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38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BD3984D6-EE6A-4FA7-A913-0E60B9B14A05}"/>
              </a:ext>
            </a:extLst>
          </p:cNvPr>
          <p:cNvSpPr txBox="1">
            <a:spLocks/>
          </p:cNvSpPr>
          <p:nvPr/>
        </p:nvSpPr>
        <p:spPr>
          <a:xfrm>
            <a:off x="6705600" y="87967"/>
            <a:ext cx="2362200" cy="62247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rgbClr val="002060"/>
              </a:buClr>
              <a:buFont typeface="Verdana"/>
              <a:buChar char="◦"/>
              <a:defRPr kumimoji="0" sz="23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9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8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PARK PLACE, PHASE 3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VACANT 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42</a:t>
            </a:r>
          </a:p>
          <a:p>
            <a:pPr marL="0" indent="0">
              <a:buFont typeface="Wingdings 3"/>
              <a:buNone/>
            </a:pP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THE STANDARD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VACANT 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33</a:t>
            </a:r>
          </a:p>
          <a:p>
            <a:pPr marL="0" indent="0">
              <a:buFont typeface="Wingdings 3"/>
              <a:buNone/>
            </a:pP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BREEZY HILL, PHASE 11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VACANT 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26</a:t>
            </a:r>
          </a:p>
          <a:p>
            <a:pPr marL="0" indent="0">
              <a:buFont typeface="Wingdings 3"/>
              <a:buNone/>
            </a:pP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WHISPER ROCK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VACANT 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11</a:t>
            </a:r>
          </a:p>
          <a:p>
            <a:pPr marL="0" indent="0">
              <a:buFont typeface="Wingdings 3"/>
              <a:buNone/>
            </a:pP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STONE CREEK, PHASE 10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VACANT 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12</a:t>
            </a:r>
          </a:p>
          <a:p>
            <a:pPr marL="0" indent="0">
              <a:buFont typeface="Wingdings 3"/>
              <a:buNone/>
            </a:pP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NORTHGATE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VACANT 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19</a:t>
            </a:r>
          </a:p>
          <a:p>
            <a:pPr marL="0" indent="0">
              <a:buFont typeface="Wingdings 3"/>
              <a:buNone/>
            </a:pP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TERRACINA, PHASE 1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VACANT 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110</a:t>
            </a:r>
          </a:p>
          <a:p>
            <a:pPr marL="0" indent="0">
              <a:buFont typeface="Wingdings 3"/>
              <a:buNone/>
            </a:pP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GIDEON GROVE, PHASE 2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VACANT 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77</a:t>
            </a:r>
          </a:p>
          <a:p>
            <a:pPr marL="0" indent="0">
              <a:buFont typeface="Wingdings 3"/>
              <a:buNone/>
            </a:pP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SADDLE STAR, PHASE 1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VACANT 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7</a:t>
            </a: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171450" indent="0">
              <a:buFont typeface="Wingdings 3"/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810B63-CA5D-42DA-9C23-F9D007C72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rgbClr val="5289B6"/>
                </a:solidFill>
              </a:rPr>
              <a:t>EXISTING SUBDIVSIONS </a:t>
            </a:r>
            <a:r>
              <a:rPr lang="en-US" dirty="0"/>
              <a:t>| RESIDENTIAL DEVELOPMENT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CFF80CD-87FB-4271-934D-94DBF64B4627}"/>
              </a:ext>
            </a:extLst>
          </p:cNvPr>
          <p:cNvSpPr/>
          <p:nvPr/>
        </p:nvSpPr>
        <p:spPr>
          <a:xfrm>
            <a:off x="6553200" y="180780"/>
            <a:ext cx="152400" cy="1524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532BEC-9EE5-4D45-85DB-95E4A86450A1}"/>
              </a:ext>
            </a:extLst>
          </p:cNvPr>
          <p:cNvSpPr/>
          <p:nvPr/>
        </p:nvSpPr>
        <p:spPr>
          <a:xfrm>
            <a:off x="6548406" y="867120"/>
            <a:ext cx="161988" cy="16198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21A1FE7-450C-46B7-AFD5-DAF68802EB5D}"/>
              </a:ext>
            </a:extLst>
          </p:cNvPr>
          <p:cNvSpPr/>
          <p:nvPr/>
        </p:nvSpPr>
        <p:spPr>
          <a:xfrm>
            <a:off x="6543611" y="1563048"/>
            <a:ext cx="161988" cy="161988"/>
          </a:xfrm>
          <a:prstGeom prst="ellipse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772C4D-B210-4D5A-925B-FB1DDF2219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" t="14658" r="2036" b="12168"/>
          <a:stretch/>
        </p:blipFill>
        <p:spPr>
          <a:xfrm>
            <a:off x="0" y="2541669"/>
            <a:ext cx="4041471" cy="3911676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DFBD5BDD-A57A-427C-84E2-27ADF806B4B7}"/>
              </a:ext>
            </a:extLst>
          </p:cNvPr>
          <p:cNvSpPr/>
          <p:nvPr/>
        </p:nvSpPr>
        <p:spPr>
          <a:xfrm>
            <a:off x="1319612" y="4301066"/>
            <a:ext cx="161988" cy="161988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41C179-3AE9-4E89-8A05-4EF11BE570C4}"/>
              </a:ext>
            </a:extLst>
          </p:cNvPr>
          <p:cNvSpPr/>
          <p:nvPr/>
        </p:nvSpPr>
        <p:spPr>
          <a:xfrm>
            <a:off x="1201625" y="2689425"/>
            <a:ext cx="161988" cy="161988"/>
          </a:xfrm>
          <a:prstGeom prst="ellipse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695C058-7813-4670-90E2-D645D65D07A0}"/>
              </a:ext>
            </a:extLst>
          </p:cNvPr>
          <p:cNvSpPr/>
          <p:nvPr/>
        </p:nvSpPr>
        <p:spPr>
          <a:xfrm>
            <a:off x="1113502" y="4497507"/>
            <a:ext cx="161988" cy="16198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56E54B1-A988-4C05-B0DB-FB4A94D3AAE1}"/>
              </a:ext>
            </a:extLst>
          </p:cNvPr>
          <p:cNvSpPr/>
          <p:nvPr/>
        </p:nvSpPr>
        <p:spPr>
          <a:xfrm>
            <a:off x="6553200" y="2274912"/>
            <a:ext cx="161988" cy="161988"/>
          </a:xfrm>
          <a:prstGeom prst="ellipse">
            <a:avLst/>
          </a:prstGeom>
          <a:solidFill>
            <a:srgbClr val="7030A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1E7FC92-C867-44B9-888B-F0C341D266BF}"/>
              </a:ext>
            </a:extLst>
          </p:cNvPr>
          <p:cNvSpPr/>
          <p:nvPr/>
        </p:nvSpPr>
        <p:spPr>
          <a:xfrm>
            <a:off x="6553200" y="2986776"/>
            <a:ext cx="161988" cy="161988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53EE0FE-A52B-4839-83E7-DEC3B59B0708}"/>
              </a:ext>
            </a:extLst>
          </p:cNvPr>
          <p:cNvSpPr/>
          <p:nvPr/>
        </p:nvSpPr>
        <p:spPr>
          <a:xfrm>
            <a:off x="6543611" y="3698640"/>
            <a:ext cx="161988" cy="161988"/>
          </a:xfrm>
          <a:prstGeom prst="ellipse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35A29C4-C63F-4741-B4B9-92E8A58E0FB5}"/>
              </a:ext>
            </a:extLst>
          </p:cNvPr>
          <p:cNvSpPr/>
          <p:nvPr/>
        </p:nvSpPr>
        <p:spPr>
          <a:xfrm>
            <a:off x="6553200" y="4382060"/>
            <a:ext cx="161988" cy="161988"/>
          </a:xfrm>
          <a:prstGeom prst="ellipse">
            <a:avLst/>
          </a:prstGeom>
          <a:solidFill>
            <a:schemeClr val="bg2">
              <a:lumMod val="50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D45563C-BD5B-4201-9A4E-A92DFC461123}"/>
              </a:ext>
            </a:extLst>
          </p:cNvPr>
          <p:cNvSpPr/>
          <p:nvPr/>
        </p:nvSpPr>
        <p:spPr>
          <a:xfrm>
            <a:off x="6543611" y="5090196"/>
            <a:ext cx="161988" cy="161988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1DBB70D-7F6E-4AF1-B235-65682138254A}"/>
              </a:ext>
            </a:extLst>
          </p:cNvPr>
          <p:cNvSpPr/>
          <p:nvPr/>
        </p:nvSpPr>
        <p:spPr>
          <a:xfrm>
            <a:off x="6543611" y="5787176"/>
            <a:ext cx="161988" cy="161988"/>
          </a:xfrm>
          <a:prstGeom prst="ellipse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FD2A5DD-093B-44A7-852B-CD90093844EF}"/>
              </a:ext>
            </a:extLst>
          </p:cNvPr>
          <p:cNvSpPr/>
          <p:nvPr/>
        </p:nvSpPr>
        <p:spPr>
          <a:xfrm>
            <a:off x="609600" y="5603734"/>
            <a:ext cx="161988" cy="161988"/>
          </a:xfrm>
          <a:prstGeom prst="ellipse">
            <a:avLst/>
          </a:prstGeom>
          <a:solidFill>
            <a:srgbClr val="7030A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70571CA-D15E-4B6E-A956-A24A674B487E}"/>
              </a:ext>
            </a:extLst>
          </p:cNvPr>
          <p:cNvSpPr/>
          <p:nvPr/>
        </p:nvSpPr>
        <p:spPr>
          <a:xfrm>
            <a:off x="1039637" y="3205764"/>
            <a:ext cx="161988" cy="161988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CDCF5AE-E5F1-4BE4-9032-38F95A82A3F1}"/>
              </a:ext>
            </a:extLst>
          </p:cNvPr>
          <p:cNvSpPr/>
          <p:nvPr/>
        </p:nvSpPr>
        <p:spPr>
          <a:xfrm>
            <a:off x="1900413" y="3500240"/>
            <a:ext cx="161988" cy="161988"/>
          </a:xfrm>
          <a:prstGeom prst="ellipse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F093CD1-DDAF-44C4-B808-3329F2F6C975}"/>
              </a:ext>
            </a:extLst>
          </p:cNvPr>
          <p:cNvSpPr/>
          <p:nvPr/>
        </p:nvSpPr>
        <p:spPr>
          <a:xfrm>
            <a:off x="2286000" y="5006826"/>
            <a:ext cx="161988" cy="161988"/>
          </a:xfrm>
          <a:prstGeom prst="ellipse">
            <a:avLst/>
          </a:prstGeom>
          <a:solidFill>
            <a:schemeClr val="bg2">
              <a:lumMod val="50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B9027B2-129C-430C-801C-9D79AE38E6D3}"/>
              </a:ext>
            </a:extLst>
          </p:cNvPr>
          <p:cNvSpPr/>
          <p:nvPr/>
        </p:nvSpPr>
        <p:spPr>
          <a:xfrm>
            <a:off x="1245869" y="3372725"/>
            <a:ext cx="161988" cy="161988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E429D93-78DB-41A8-A632-46F45189F473}"/>
              </a:ext>
            </a:extLst>
          </p:cNvPr>
          <p:cNvSpPr/>
          <p:nvPr/>
        </p:nvSpPr>
        <p:spPr>
          <a:xfrm>
            <a:off x="1201625" y="3170822"/>
            <a:ext cx="161988" cy="161988"/>
          </a:xfrm>
          <a:prstGeom prst="ellipse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1D5FA5-6D33-4959-9DF4-52F46ACA87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7" y="61142"/>
            <a:ext cx="2059243" cy="1544432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9D0AE6C8-D9E6-45F6-A786-BAEAA301EBAA}"/>
              </a:ext>
            </a:extLst>
          </p:cNvPr>
          <p:cNvSpPr/>
          <p:nvPr/>
        </p:nvSpPr>
        <p:spPr>
          <a:xfrm>
            <a:off x="1895253" y="117618"/>
            <a:ext cx="152400" cy="1524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40B2BF-08FF-4BE1-96A3-A23959E878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67" y="61142"/>
            <a:ext cx="2059243" cy="1544432"/>
          </a:xfrm>
          <a:prstGeom prst="rect">
            <a:avLst/>
          </a:prstGeom>
        </p:spPr>
      </p:pic>
      <p:sp>
        <p:nvSpPr>
          <p:cNvPr id="56" name="Oval 55">
            <a:extLst>
              <a:ext uri="{FF2B5EF4-FFF2-40B4-BE49-F238E27FC236}">
                <a16:creationId xmlns:a16="http://schemas.microsoft.com/office/drawing/2014/main" id="{ACCBDBCA-5D7E-41CB-ACE9-D7E80BE01FF6}"/>
              </a:ext>
            </a:extLst>
          </p:cNvPr>
          <p:cNvSpPr/>
          <p:nvPr/>
        </p:nvSpPr>
        <p:spPr>
          <a:xfrm>
            <a:off x="3984115" y="112824"/>
            <a:ext cx="161988" cy="16198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BA581A-AC76-4E27-AF5C-F660F7B070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988" y="61142"/>
            <a:ext cx="2059243" cy="1544432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1283B3EC-03AA-4093-AE15-0211FAD918CA}"/>
              </a:ext>
            </a:extLst>
          </p:cNvPr>
          <p:cNvSpPr/>
          <p:nvPr/>
        </p:nvSpPr>
        <p:spPr>
          <a:xfrm>
            <a:off x="6144034" y="112824"/>
            <a:ext cx="161988" cy="161988"/>
          </a:xfrm>
          <a:prstGeom prst="ellipse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FA68B3-DDA1-44AB-B9D1-12BECE7A96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278" y="1657256"/>
            <a:ext cx="2046953" cy="1535215"/>
          </a:xfrm>
          <a:prstGeom prst="rect">
            <a:avLst/>
          </a:prstGeom>
        </p:spPr>
      </p:pic>
      <p:sp>
        <p:nvSpPr>
          <p:cNvPr id="71" name="Oval 70">
            <a:extLst>
              <a:ext uri="{FF2B5EF4-FFF2-40B4-BE49-F238E27FC236}">
                <a16:creationId xmlns:a16="http://schemas.microsoft.com/office/drawing/2014/main" id="{5C3C04F6-0813-407C-ABBE-AA063E91F01D}"/>
              </a:ext>
            </a:extLst>
          </p:cNvPr>
          <p:cNvSpPr/>
          <p:nvPr/>
        </p:nvSpPr>
        <p:spPr>
          <a:xfrm>
            <a:off x="6144034" y="1725036"/>
            <a:ext cx="161988" cy="161988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B3E2957-9D46-4350-AF2B-C467F43CD9C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26" y="1644043"/>
            <a:ext cx="2059243" cy="1544432"/>
          </a:xfrm>
          <a:prstGeom prst="rect">
            <a:avLst/>
          </a:prstGeom>
        </p:spPr>
      </p:pic>
      <p:sp>
        <p:nvSpPr>
          <p:cNvPr id="73" name="Oval 72">
            <a:extLst>
              <a:ext uri="{FF2B5EF4-FFF2-40B4-BE49-F238E27FC236}">
                <a16:creationId xmlns:a16="http://schemas.microsoft.com/office/drawing/2014/main" id="{A7A8D8FF-1531-4F19-80C1-4497CC24D983}"/>
              </a:ext>
            </a:extLst>
          </p:cNvPr>
          <p:cNvSpPr/>
          <p:nvPr/>
        </p:nvSpPr>
        <p:spPr>
          <a:xfrm>
            <a:off x="3979442" y="1725036"/>
            <a:ext cx="161988" cy="161988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66BDA7D-2B89-4C15-A41B-BBF52B8E6E7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988" y="3260251"/>
            <a:ext cx="2059243" cy="1544432"/>
          </a:xfrm>
          <a:prstGeom prst="rect">
            <a:avLst/>
          </a:prstGeom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D80AD340-7D24-44B4-9719-B2479B2B7F64}"/>
              </a:ext>
            </a:extLst>
          </p:cNvPr>
          <p:cNvSpPr/>
          <p:nvPr/>
        </p:nvSpPr>
        <p:spPr>
          <a:xfrm>
            <a:off x="6139361" y="3332810"/>
            <a:ext cx="161988" cy="161988"/>
          </a:xfrm>
          <a:prstGeom prst="ellipse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44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BD3984D6-EE6A-4FA7-A913-0E60B9B14A05}"/>
              </a:ext>
            </a:extLst>
          </p:cNvPr>
          <p:cNvSpPr txBox="1">
            <a:spLocks/>
          </p:cNvSpPr>
          <p:nvPr/>
        </p:nvSpPr>
        <p:spPr>
          <a:xfrm>
            <a:off x="6705600" y="87967"/>
            <a:ext cx="2471122" cy="62247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rgbClr val="002060"/>
              </a:buClr>
              <a:buFont typeface="Verdana"/>
              <a:buChar char="◦"/>
              <a:defRPr kumimoji="0" sz="23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9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8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SADDLE STAR, PHASE 2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VACANT 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77</a:t>
            </a:r>
          </a:p>
          <a:p>
            <a:pPr marL="0" indent="0">
              <a:buFont typeface="Wingdings 3"/>
              <a:buNone/>
            </a:pP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SOMERSET PARK, PHASE 2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VACANT 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165</a:t>
            </a:r>
          </a:p>
          <a:p>
            <a:pPr marL="0" indent="0">
              <a:buFont typeface="Wingdings 3"/>
              <a:buNone/>
            </a:pP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LADERA, PHASE 2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VACANT 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31</a:t>
            </a:r>
          </a:p>
          <a:p>
            <a:pPr marL="0" indent="0">
              <a:buFont typeface="Wingdings 3"/>
              <a:buNone/>
            </a:pP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171450" indent="0">
              <a:buFont typeface="Wingdings 3"/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810B63-CA5D-42DA-9C23-F9D007C72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1800" dirty="0">
                <a:solidFill>
                  <a:srgbClr val="5289B6"/>
                </a:solidFill>
              </a:rPr>
              <a:t>EXISTING SUBDIVSIONS </a:t>
            </a:r>
            <a:r>
              <a:rPr lang="en-US" dirty="0"/>
              <a:t>| RESIDENTIAL DEVELOPMENT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CFF80CD-87FB-4271-934D-94DBF64B4627}"/>
              </a:ext>
            </a:extLst>
          </p:cNvPr>
          <p:cNvSpPr/>
          <p:nvPr/>
        </p:nvSpPr>
        <p:spPr>
          <a:xfrm>
            <a:off x="6553200" y="180780"/>
            <a:ext cx="152400" cy="1524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532BEC-9EE5-4D45-85DB-95E4A86450A1}"/>
              </a:ext>
            </a:extLst>
          </p:cNvPr>
          <p:cNvSpPr/>
          <p:nvPr/>
        </p:nvSpPr>
        <p:spPr>
          <a:xfrm>
            <a:off x="6548406" y="867120"/>
            <a:ext cx="161988" cy="16198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21A1FE7-450C-46B7-AFD5-DAF68802EB5D}"/>
              </a:ext>
            </a:extLst>
          </p:cNvPr>
          <p:cNvSpPr/>
          <p:nvPr/>
        </p:nvSpPr>
        <p:spPr>
          <a:xfrm>
            <a:off x="6543611" y="1563048"/>
            <a:ext cx="161988" cy="161988"/>
          </a:xfrm>
          <a:prstGeom prst="ellipse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772C4D-B210-4D5A-925B-FB1DDF2219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" t="14658" r="2036" b="12168"/>
          <a:stretch/>
        </p:blipFill>
        <p:spPr>
          <a:xfrm>
            <a:off x="0" y="2541669"/>
            <a:ext cx="4041471" cy="3911676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DFBD5BDD-A57A-427C-84E2-27ADF806B4B7}"/>
              </a:ext>
            </a:extLst>
          </p:cNvPr>
          <p:cNvSpPr/>
          <p:nvPr/>
        </p:nvSpPr>
        <p:spPr>
          <a:xfrm>
            <a:off x="1143000" y="3200339"/>
            <a:ext cx="161988" cy="161988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41C179-3AE9-4E89-8A05-4EF11BE570C4}"/>
              </a:ext>
            </a:extLst>
          </p:cNvPr>
          <p:cNvSpPr/>
          <p:nvPr/>
        </p:nvSpPr>
        <p:spPr>
          <a:xfrm>
            <a:off x="1371600" y="3810000"/>
            <a:ext cx="161988" cy="161988"/>
          </a:xfrm>
          <a:prstGeom prst="ellipse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695C058-7813-4670-90E2-D645D65D07A0}"/>
              </a:ext>
            </a:extLst>
          </p:cNvPr>
          <p:cNvSpPr/>
          <p:nvPr/>
        </p:nvSpPr>
        <p:spPr>
          <a:xfrm>
            <a:off x="1863419" y="5257800"/>
            <a:ext cx="161988" cy="16198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0FAA3D-8444-48AE-9B56-D904F2F11E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139" t="23333" r="5645" b="18330"/>
          <a:stretch/>
        </p:blipFill>
        <p:spPr>
          <a:xfrm>
            <a:off x="4086244" y="2441235"/>
            <a:ext cx="1907295" cy="2263944"/>
          </a:xfrm>
          <a:prstGeom prst="rect">
            <a:avLst/>
          </a:prstGeom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DB9E8366-E9F6-411E-A39C-61D174E76F65}"/>
              </a:ext>
            </a:extLst>
          </p:cNvPr>
          <p:cNvSpPr/>
          <p:nvPr/>
        </p:nvSpPr>
        <p:spPr>
          <a:xfrm>
            <a:off x="4147449" y="2528984"/>
            <a:ext cx="255919" cy="2559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E0ED1FF-F3E1-47EF-AD0A-3D09FA49CF1B}"/>
              </a:ext>
            </a:extLst>
          </p:cNvPr>
          <p:cNvSpPr/>
          <p:nvPr/>
        </p:nvSpPr>
        <p:spPr>
          <a:xfrm>
            <a:off x="4196231" y="2575335"/>
            <a:ext cx="161988" cy="16198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867A33-46DF-44CB-9CF3-761E32C1AD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500" t="32222" r="5833" b="18330"/>
          <a:stretch/>
        </p:blipFill>
        <p:spPr>
          <a:xfrm>
            <a:off x="3144743" y="107814"/>
            <a:ext cx="2848796" cy="2263943"/>
          </a:xfrm>
          <a:prstGeom prst="rect">
            <a:avLst/>
          </a:prstGeom>
        </p:spPr>
      </p:pic>
      <p:sp>
        <p:nvSpPr>
          <p:cNvPr id="58" name="Oval 57">
            <a:extLst>
              <a:ext uri="{FF2B5EF4-FFF2-40B4-BE49-F238E27FC236}">
                <a16:creationId xmlns:a16="http://schemas.microsoft.com/office/drawing/2014/main" id="{83255E1A-E383-4CD3-B4B5-F335B480824E}"/>
              </a:ext>
            </a:extLst>
          </p:cNvPr>
          <p:cNvSpPr/>
          <p:nvPr/>
        </p:nvSpPr>
        <p:spPr>
          <a:xfrm>
            <a:off x="3235149" y="187007"/>
            <a:ext cx="255919" cy="2559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016F33-5D87-4DC0-98EB-74135FC9EE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500" t="27778" r="5758" b="18330"/>
          <a:stretch/>
        </p:blipFill>
        <p:spPr>
          <a:xfrm>
            <a:off x="435383" y="107814"/>
            <a:ext cx="2630763" cy="226394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C11C960C-B67A-46CC-A993-CF08ED3344A8}"/>
              </a:ext>
            </a:extLst>
          </p:cNvPr>
          <p:cNvSpPr/>
          <p:nvPr/>
        </p:nvSpPr>
        <p:spPr>
          <a:xfrm>
            <a:off x="3282114" y="227745"/>
            <a:ext cx="161988" cy="161988"/>
          </a:xfrm>
          <a:prstGeom prst="ellipse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6F35F4B-E228-4471-AB16-CE38E37C1942}"/>
              </a:ext>
            </a:extLst>
          </p:cNvPr>
          <p:cNvSpPr/>
          <p:nvPr/>
        </p:nvSpPr>
        <p:spPr>
          <a:xfrm>
            <a:off x="514312" y="180780"/>
            <a:ext cx="255919" cy="2559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511AA84-6C57-44A8-98F4-BA4E5C7CD144}"/>
              </a:ext>
            </a:extLst>
          </p:cNvPr>
          <p:cNvSpPr/>
          <p:nvPr/>
        </p:nvSpPr>
        <p:spPr>
          <a:xfrm>
            <a:off x="565114" y="219927"/>
            <a:ext cx="152400" cy="1524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New Homes in Saddle Star Estates - Home Builder in Rockwall TX">
            <a:extLst>
              <a:ext uri="{FF2B5EF4-FFF2-40B4-BE49-F238E27FC236}">
                <a16:creationId xmlns:a16="http://schemas.microsoft.com/office/drawing/2014/main" id="{6A903A09-7C79-4255-936A-9D486B4A5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36" y="2238066"/>
            <a:ext cx="2995664" cy="174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omerset Park Homes for Sale &amp; Real Estate - Rockwall, TX">
            <a:extLst>
              <a:ext uri="{FF2B5EF4-FFF2-40B4-BE49-F238E27FC236}">
                <a16:creationId xmlns:a16="http://schemas.microsoft.com/office/drawing/2014/main" id="{5B78C12B-B47B-426A-B4D6-7D435D304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36" y="4052097"/>
            <a:ext cx="2995664" cy="199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adera Rockwall in Rockwall, TX | New Homes by Integrity Group, LLC">
            <a:extLst>
              <a:ext uri="{FF2B5EF4-FFF2-40B4-BE49-F238E27FC236}">
                <a16:creationId xmlns:a16="http://schemas.microsoft.com/office/drawing/2014/main" id="{77467B92-9986-4DAB-93F5-469C37366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44" y="4784169"/>
            <a:ext cx="1894595" cy="126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F3307D88-BC90-4AA9-8B22-0BE81E260D6C}"/>
              </a:ext>
            </a:extLst>
          </p:cNvPr>
          <p:cNvSpPr/>
          <p:nvPr/>
        </p:nvSpPr>
        <p:spPr>
          <a:xfrm>
            <a:off x="4111468" y="4842925"/>
            <a:ext cx="255919" cy="2559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866C99C-AF89-4838-B33A-A3CBA2813A33}"/>
              </a:ext>
            </a:extLst>
          </p:cNvPr>
          <p:cNvSpPr/>
          <p:nvPr/>
        </p:nvSpPr>
        <p:spPr>
          <a:xfrm>
            <a:off x="4153023" y="4881367"/>
            <a:ext cx="161988" cy="161988"/>
          </a:xfrm>
          <a:prstGeom prst="ellipse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7F307EA-306F-4F17-92DB-0B31A9ACDA8F}"/>
              </a:ext>
            </a:extLst>
          </p:cNvPr>
          <p:cNvSpPr/>
          <p:nvPr/>
        </p:nvSpPr>
        <p:spPr>
          <a:xfrm>
            <a:off x="6092740" y="4104909"/>
            <a:ext cx="255919" cy="2559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D0CC378-9D55-4EAC-B462-4B7768CBB630}"/>
              </a:ext>
            </a:extLst>
          </p:cNvPr>
          <p:cNvSpPr/>
          <p:nvPr/>
        </p:nvSpPr>
        <p:spPr>
          <a:xfrm>
            <a:off x="6135636" y="4142000"/>
            <a:ext cx="161988" cy="16198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DB3C92F-E8C7-44B4-98FA-EC2B970083AD}"/>
              </a:ext>
            </a:extLst>
          </p:cNvPr>
          <p:cNvSpPr/>
          <p:nvPr/>
        </p:nvSpPr>
        <p:spPr>
          <a:xfrm>
            <a:off x="6093697" y="2307916"/>
            <a:ext cx="255919" cy="2559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DDF97A0-40C6-4802-A9F1-62157680A01E}"/>
              </a:ext>
            </a:extLst>
          </p:cNvPr>
          <p:cNvSpPr/>
          <p:nvPr/>
        </p:nvSpPr>
        <p:spPr>
          <a:xfrm>
            <a:off x="6135445" y="2346411"/>
            <a:ext cx="152400" cy="1524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4" name="Picture 8" descr="Ladera Rockwall | Rockwall, TX Retirement Communities | 55places">
            <a:extLst>
              <a:ext uri="{FF2B5EF4-FFF2-40B4-BE49-F238E27FC236}">
                <a16:creationId xmlns:a16="http://schemas.microsoft.com/office/drawing/2014/main" id="{38FB1147-AEB4-42E5-80CD-3A3C38927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251" y="2441235"/>
            <a:ext cx="1773275" cy="10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Oval 67">
            <a:extLst>
              <a:ext uri="{FF2B5EF4-FFF2-40B4-BE49-F238E27FC236}">
                <a16:creationId xmlns:a16="http://schemas.microsoft.com/office/drawing/2014/main" id="{782CF9C1-5BB7-4DC3-B9CB-BA4E8746B9E7}"/>
              </a:ext>
            </a:extLst>
          </p:cNvPr>
          <p:cNvSpPr/>
          <p:nvPr/>
        </p:nvSpPr>
        <p:spPr>
          <a:xfrm>
            <a:off x="3718470" y="2490542"/>
            <a:ext cx="255919" cy="2559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EF450C7-B456-40F8-AB4C-76417957BCC1}"/>
              </a:ext>
            </a:extLst>
          </p:cNvPr>
          <p:cNvSpPr/>
          <p:nvPr/>
        </p:nvSpPr>
        <p:spPr>
          <a:xfrm>
            <a:off x="3760025" y="2528984"/>
            <a:ext cx="161988" cy="161988"/>
          </a:xfrm>
          <a:prstGeom prst="ellipse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24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BD3984D6-EE6A-4FA7-A913-0E60B9B14A05}"/>
              </a:ext>
            </a:extLst>
          </p:cNvPr>
          <p:cNvSpPr txBox="1">
            <a:spLocks/>
          </p:cNvSpPr>
          <p:nvPr/>
        </p:nvSpPr>
        <p:spPr>
          <a:xfrm>
            <a:off x="6769935" y="137049"/>
            <a:ext cx="2281099" cy="6316296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rgbClr val="002060"/>
              </a:buClr>
              <a:buFont typeface="Verdana"/>
              <a:buChar char="◦"/>
              <a:defRPr kumimoji="0" sz="23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9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8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DISCOVERY LAKES 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428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PHASE 1 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42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LOT SIZES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6,600 SF – 32,670 SF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OPEN SPACE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53.26%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AMENITY CENTER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YES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PUBLIC PARK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YES</a:t>
            </a:r>
          </a:p>
          <a:p>
            <a:pPr marL="0" indent="0">
              <a:buFont typeface="Wingdings 3"/>
              <a:buNone/>
            </a:pPr>
            <a:endParaRPr lang="en-US" sz="5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NELSON LAKE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260</a:t>
            </a:r>
          </a:p>
          <a:p>
            <a:pPr marL="0" indent="0">
              <a:buNone/>
            </a:pPr>
            <a:r>
              <a:rPr lang="en-US" sz="1200" u="sng" dirty="0"/>
              <a:t>LOT SIZES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7,000 SF – 8,600 SF</a:t>
            </a:r>
          </a:p>
          <a:p>
            <a:pPr marL="0" indent="0">
              <a:buNone/>
            </a:pPr>
            <a:r>
              <a:rPr lang="en-US" sz="1200" u="sng" dirty="0"/>
              <a:t>OPEN SPACE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28.04%</a:t>
            </a:r>
          </a:p>
          <a:p>
            <a:pPr marL="0" indent="0">
              <a:buNone/>
            </a:pPr>
            <a:r>
              <a:rPr lang="en-US" sz="1200" u="sng" dirty="0"/>
              <a:t>AMENITY CENTER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YES</a:t>
            </a:r>
          </a:p>
          <a:p>
            <a:pPr marL="0" indent="0">
              <a:buFont typeface="Wingdings 3"/>
              <a:buNone/>
            </a:pPr>
            <a:endParaRPr lang="en-US" sz="5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WINDING CREEK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132</a:t>
            </a:r>
          </a:p>
          <a:p>
            <a:pPr marL="0" indent="0">
              <a:buNone/>
            </a:pPr>
            <a:r>
              <a:rPr lang="en-US" sz="1200" u="sng" dirty="0"/>
              <a:t>LOT SIZES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16,000 SF</a:t>
            </a:r>
          </a:p>
          <a:p>
            <a:pPr marL="0" indent="0">
              <a:buNone/>
            </a:pPr>
            <a:r>
              <a:rPr lang="en-US" sz="1200" u="sng" dirty="0"/>
              <a:t>OPEN SPACE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20.20%</a:t>
            </a:r>
          </a:p>
          <a:p>
            <a:pPr marL="0" indent="0">
              <a:buFont typeface="Wingdings 3"/>
              <a:buNone/>
            </a:pPr>
            <a:endParaRPr lang="en-US" sz="5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HOMESTEAD </a:t>
            </a:r>
          </a:p>
          <a:p>
            <a:pPr marL="0" indent="0">
              <a:buNone/>
            </a:pPr>
            <a:r>
              <a:rPr lang="en-US" sz="1200" u="sng" dirty="0"/>
              <a:t>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490</a:t>
            </a:r>
          </a:p>
          <a:p>
            <a:pPr marL="0" indent="0">
              <a:buNone/>
            </a:pPr>
            <a:r>
              <a:rPr lang="en-US" sz="1200" u="sng" dirty="0"/>
              <a:t>PHASE 1 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258</a:t>
            </a: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None/>
            </a:pPr>
            <a:r>
              <a:rPr lang="en-US" sz="1200" u="sng" dirty="0"/>
              <a:t>LOT SIZES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7,440 SF – 12,000 SF</a:t>
            </a:r>
          </a:p>
          <a:p>
            <a:pPr marL="0" indent="0">
              <a:buNone/>
            </a:pPr>
            <a:r>
              <a:rPr lang="en-US" sz="1200" u="sng" dirty="0"/>
              <a:t>OPEN SPACE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33.67%</a:t>
            </a:r>
          </a:p>
          <a:p>
            <a:pPr marL="0" indent="0">
              <a:buNone/>
            </a:pPr>
            <a:r>
              <a:rPr lang="en-US" sz="1200" u="sng" dirty="0"/>
              <a:t>AMENITY CENTER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YES</a:t>
            </a:r>
          </a:p>
          <a:p>
            <a:pPr marL="0" indent="0">
              <a:buNone/>
            </a:pPr>
            <a:r>
              <a:rPr lang="en-US" sz="1200" u="sng" dirty="0"/>
              <a:t>PUBLIC PARK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YES</a:t>
            </a:r>
          </a:p>
          <a:p>
            <a:pPr marL="0" indent="0">
              <a:buNone/>
            </a:pPr>
            <a:endParaRPr lang="en-US" sz="600" dirty="0">
              <a:solidFill>
                <a:srgbClr val="5289B6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5289B6"/>
                </a:solidFill>
              </a:rPr>
              <a:t>MARINA VILLAGE</a:t>
            </a:r>
          </a:p>
          <a:p>
            <a:pPr marL="0" indent="0">
              <a:buNone/>
            </a:pPr>
            <a:r>
              <a:rPr lang="en-US" sz="1200" u="sng" dirty="0"/>
              <a:t>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36 (TOWNHOMES)</a:t>
            </a:r>
          </a:p>
          <a:p>
            <a:pPr marL="0" indent="0">
              <a:buNone/>
            </a:pPr>
            <a:r>
              <a:rPr lang="en-US" sz="1200" u="sng" dirty="0"/>
              <a:t>LOT SIZES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3,000 SF</a:t>
            </a:r>
          </a:p>
          <a:p>
            <a:pPr marL="0" indent="0">
              <a:buNone/>
            </a:pPr>
            <a:r>
              <a:rPr lang="en-US" sz="1200" u="sng" dirty="0"/>
              <a:t>OPEN SPACE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37.97%</a:t>
            </a:r>
          </a:p>
          <a:p>
            <a:pPr marL="0" indent="0">
              <a:buFont typeface="Wingdings 3"/>
              <a:buNone/>
            </a:pP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171450" indent="0">
              <a:buFont typeface="Wingdings 3"/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810B63-CA5D-42DA-9C23-F9D007C72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rgbClr val="5289B6"/>
                </a:solidFill>
              </a:rPr>
              <a:t>NEW SUBDIVSIONS </a:t>
            </a:r>
            <a:r>
              <a:rPr lang="en-US" dirty="0"/>
              <a:t>| RESIDENTIAL DEVELOPMENT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CFF80CD-87FB-4271-934D-94DBF64B4627}"/>
              </a:ext>
            </a:extLst>
          </p:cNvPr>
          <p:cNvSpPr/>
          <p:nvPr/>
        </p:nvSpPr>
        <p:spPr>
          <a:xfrm>
            <a:off x="6608877" y="230767"/>
            <a:ext cx="152400" cy="1524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532BEC-9EE5-4D45-85DB-95E4A86450A1}"/>
              </a:ext>
            </a:extLst>
          </p:cNvPr>
          <p:cNvSpPr/>
          <p:nvPr/>
        </p:nvSpPr>
        <p:spPr>
          <a:xfrm>
            <a:off x="6607947" y="1782770"/>
            <a:ext cx="161988" cy="16198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21A1FE7-450C-46B7-AFD5-DAF68802EB5D}"/>
              </a:ext>
            </a:extLst>
          </p:cNvPr>
          <p:cNvSpPr/>
          <p:nvPr/>
        </p:nvSpPr>
        <p:spPr>
          <a:xfrm>
            <a:off x="6607947" y="2970122"/>
            <a:ext cx="161988" cy="161988"/>
          </a:xfrm>
          <a:prstGeom prst="ellipse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772C4D-B210-4D5A-925B-FB1DDF2219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" t="14658" r="2036" b="12168"/>
          <a:stretch/>
        </p:blipFill>
        <p:spPr>
          <a:xfrm>
            <a:off x="0" y="2541669"/>
            <a:ext cx="4041471" cy="3911676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DFBD5BDD-A57A-427C-84E2-27ADF806B4B7}"/>
              </a:ext>
            </a:extLst>
          </p:cNvPr>
          <p:cNvSpPr/>
          <p:nvPr/>
        </p:nvSpPr>
        <p:spPr>
          <a:xfrm>
            <a:off x="2600876" y="4702392"/>
            <a:ext cx="161988" cy="161988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41C179-3AE9-4E89-8A05-4EF11BE570C4}"/>
              </a:ext>
            </a:extLst>
          </p:cNvPr>
          <p:cNvSpPr/>
          <p:nvPr/>
        </p:nvSpPr>
        <p:spPr>
          <a:xfrm>
            <a:off x="1600200" y="3483849"/>
            <a:ext cx="161988" cy="161988"/>
          </a:xfrm>
          <a:prstGeom prst="ellipse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695C058-7813-4670-90E2-D645D65D07A0}"/>
              </a:ext>
            </a:extLst>
          </p:cNvPr>
          <p:cNvSpPr/>
          <p:nvPr/>
        </p:nvSpPr>
        <p:spPr>
          <a:xfrm>
            <a:off x="1600200" y="2986776"/>
            <a:ext cx="161988" cy="16198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56E54B1-A988-4C05-B0DB-FB4A94D3AAE1}"/>
              </a:ext>
            </a:extLst>
          </p:cNvPr>
          <p:cNvSpPr/>
          <p:nvPr/>
        </p:nvSpPr>
        <p:spPr>
          <a:xfrm>
            <a:off x="6590821" y="3963338"/>
            <a:ext cx="161988" cy="161988"/>
          </a:xfrm>
          <a:prstGeom prst="ellipse">
            <a:avLst/>
          </a:prstGeom>
          <a:solidFill>
            <a:srgbClr val="7030A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1E7FC92-C867-44B9-888B-F0C341D266BF}"/>
              </a:ext>
            </a:extLst>
          </p:cNvPr>
          <p:cNvSpPr/>
          <p:nvPr/>
        </p:nvSpPr>
        <p:spPr>
          <a:xfrm>
            <a:off x="6607947" y="5557653"/>
            <a:ext cx="161988" cy="161988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FD2A5DD-093B-44A7-852B-CD90093844EF}"/>
              </a:ext>
            </a:extLst>
          </p:cNvPr>
          <p:cNvSpPr/>
          <p:nvPr/>
        </p:nvSpPr>
        <p:spPr>
          <a:xfrm>
            <a:off x="509815" y="5719641"/>
            <a:ext cx="161988" cy="161988"/>
          </a:xfrm>
          <a:prstGeom prst="ellipse">
            <a:avLst/>
          </a:prstGeom>
          <a:solidFill>
            <a:srgbClr val="7030A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70571CA-D15E-4B6E-A956-A24A674B487E}"/>
              </a:ext>
            </a:extLst>
          </p:cNvPr>
          <p:cNvSpPr/>
          <p:nvPr/>
        </p:nvSpPr>
        <p:spPr>
          <a:xfrm>
            <a:off x="2117831" y="5415033"/>
            <a:ext cx="161988" cy="161988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12939D-9FD8-4F15-8E32-B79494B1AA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013" t="29953" r="7141" b="20902"/>
          <a:stretch/>
        </p:blipFill>
        <p:spPr>
          <a:xfrm>
            <a:off x="4235601" y="140928"/>
            <a:ext cx="2088999" cy="1955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1A46BB-5654-48A4-92F9-3576946252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755" t="33656" r="5833" b="14443"/>
          <a:stretch/>
        </p:blipFill>
        <p:spPr>
          <a:xfrm>
            <a:off x="4235602" y="2201481"/>
            <a:ext cx="2088998" cy="16378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44B57A-5AE2-4335-8065-AF31F85765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983" t="34801" r="4658" b="14445"/>
          <a:stretch/>
        </p:blipFill>
        <p:spPr>
          <a:xfrm>
            <a:off x="958700" y="142652"/>
            <a:ext cx="3149103" cy="195125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8C64405-6906-47CF-A473-32436402DA55}"/>
              </a:ext>
            </a:extLst>
          </p:cNvPr>
          <p:cNvSpPr/>
          <p:nvPr/>
        </p:nvSpPr>
        <p:spPr>
          <a:xfrm>
            <a:off x="4289736" y="179007"/>
            <a:ext cx="255919" cy="2559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70A46122-AA00-4249-AD2B-DCBFFC2D02C1}"/>
              </a:ext>
            </a:extLst>
          </p:cNvPr>
          <p:cNvSpPr/>
          <p:nvPr/>
        </p:nvSpPr>
        <p:spPr>
          <a:xfrm>
            <a:off x="4337757" y="225358"/>
            <a:ext cx="152400" cy="1524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7A4065D-805C-44BE-B768-6A2E7AE8377B}"/>
              </a:ext>
            </a:extLst>
          </p:cNvPr>
          <p:cNvSpPr/>
          <p:nvPr/>
        </p:nvSpPr>
        <p:spPr>
          <a:xfrm>
            <a:off x="1010841" y="179007"/>
            <a:ext cx="255919" cy="2559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152830B-82E9-4C88-AF79-09AE99B53D9E}"/>
              </a:ext>
            </a:extLst>
          </p:cNvPr>
          <p:cNvSpPr/>
          <p:nvPr/>
        </p:nvSpPr>
        <p:spPr>
          <a:xfrm>
            <a:off x="6034756" y="2254173"/>
            <a:ext cx="255919" cy="2559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4930066-4032-40A2-9378-470F94C98EC4}"/>
              </a:ext>
            </a:extLst>
          </p:cNvPr>
          <p:cNvSpPr/>
          <p:nvPr/>
        </p:nvSpPr>
        <p:spPr>
          <a:xfrm>
            <a:off x="6074488" y="2291727"/>
            <a:ext cx="161988" cy="16198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2FD12A3-9988-459F-B0E8-DB6D66A9876C}"/>
              </a:ext>
            </a:extLst>
          </p:cNvPr>
          <p:cNvSpPr/>
          <p:nvPr/>
        </p:nvSpPr>
        <p:spPr>
          <a:xfrm>
            <a:off x="1049768" y="221178"/>
            <a:ext cx="161988" cy="161988"/>
          </a:xfrm>
          <a:prstGeom prst="ellipse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510345-4AFD-4B0C-8406-6C8A5A3E17F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177" t="33655" r="6667" b="14444"/>
          <a:stretch/>
        </p:blipFill>
        <p:spPr>
          <a:xfrm>
            <a:off x="4235600" y="3944697"/>
            <a:ext cx="2076101" cy="1810996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542CDEF1-00FE-4AF1-8574-3D1F1C62B51E}"/>
              </a:ext>
            </a:extLst>
          </p:cNvPr>
          <p:cNvSpPr/>
          <p:nvPr/>
        </p:nvSpPr>
        <p:spPr>
          <a:xfrm>
            <a:off x="4282362" y="4001138"/>
            <a:ext cx="255919" cy="2559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F7B9A01-05CC-4467-8720-9FFB7AE26EEC}"/>
              </a:ext>
            </a:extLst>
          </p:cNvPr>
          <p:cNvSpPr/>
          <p:nvPr/>
        </p:nvSpPr>
        <p:spPr>
          <a:xfrm>
            <a:off x="4321012" y="4048103"/>
            <a:ext cx="161988" cy="161988"/>
          </a:xfrm>
          <a:prstGeom prst="ellipse">
            <a:avLst/>
          </a:prstGeom>
          <a:solidFill>
            <a:srgbClr val="7030A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A52D86-F84A-429D-80CA-8CA04C4340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5000" t="24207" r="1515" b="13890"/>
          <a:stretch/>
        </p:blipFill>
        <p:spPr>
          <a:xfrm>
            <a:off x="2231397" y="2222367"/>
            <a:ext cx="1876406" cy="1614948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BBC1545C-241D-42E4-854F-90E0438904EA}"/>
              </a:ext>
            </a:extLst>
          </p:cNvPr>
          <p:cNvSpPr/>
          <p:nvPr/>
        </p:nvSpPr>
        <p:spPr>
          <a:xfrm>
            <a:off x="3785552" y="2254173"/>
            <a:ext cx="255919" cy="2559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227FC80-44CF-41A9-90E1-817A00AEC5A4}"/>
              </a:ext>
            </a:extLst>
          </p:cNvPr>
          <p:cNvSpPr/>
          <p:nvPr/>
        </p:nvSpPr>
        <p:spPr>
          <a:xfrm>
            <a:off x="3825589" y="2292742"/>
            <a:ext cx="161988" cy="161988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30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BD3984D6-EE6A-4FA7-A913-0E60B9B14A05}"/>
              </a:ext>
            </a:extLst>
          </p:cNvPr>
          <p:cNvSpPr txBox="1">
            <a:spLocks/>
          </p:cNvSpPr>
          <p:nvPr/>
        </p:nvSpPr>
        <p:spPr>
          <a:xfrm>
            <a:off x="6769935" y="137049"/>
            <a:ext cx="2281099" cy="6316296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rgbClr val="002060"/>
              </a:buClr>
              <a:buFont typeface="Verdana"/>
              <a:buChar char="◦"/>
              <a:defRPr kumimoji="0" sz="23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9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8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  <a:highlight>
                  <a:srgbClr val="FFFF00"/>
                </a:highlight>
              </a:rPr>
              <a:t>DISCOVERY LAKES </a:t>
            </a:r>
          </a:p>
          <a:p>
            <a:pPr marL="0" indent="0">
              <a:buFont typeface="Wingdings 3"/>
              <a:buNone/>
            </a:pPr>
            <a:r>
              <a:rPr lang="en-US" sz="1200" u="sng" dirty="0">
                <a:highlight>
                  <a:srgbClr val="FFFF00"/>
                </a:highlight>
              </a:rPr>
              <a:t>LOTS</a:t>
            </a:r>
            <a:r>
              <a:rPr lang="en-US" sz="1200" dirty="0">
                <a:highlight>
                  <a:srgbClr val="FFFF00"/>
                </a:highlight>
              </a:rPr>
              <a:t>: </a:t>
            </a:r>
            <a:r>
              <a:rPr lang="en-US" sz="1200" dirty="0">
                <a:solidFill>
                  <a:srgbClr val="5289B6"/>
                </a:solidFill>
                <a:highlight>
                  <a:srgbClr val="FFFF00"/>
                </a:highlight>
              </a:rPr>
              <a:t>428</a:t>
            </a:r>
          </a:p>
          <a:p>
            <a:pPr marL="0" indent="0">
              <a:buFont typeface="Wingdings 3"/>
              <a:buNone/>
            </a:pPr>
            <a:r>
              <a:rPr lang="en-US" sz="1200" u="sng" dirty="0">
                <a:highlight>
                  <a:srgbClr val="FFFF00"/>
                </a:highlight>
              </a:rPr>
              <a:t>PHASE 1 LOTS</a:t>
            </a:r>
            <a:r>
              <a:rPr lang="en-US" sz="1200" dirty="0">
                <a:highlight>
                  <a:srgbClr val="FFFF00"/>
                </a:highlight>
              </a:rPr>
              <a:t>: </a:t>
            </a:r>
            <a:r>
              <a:rPr lang="en-US" sz="1200" dirty="0">
                <a:solidFill>
                  <a:srgbClr val="5289B6"/>
                </a:solidFill>
                <a:highlight>
                  <a:srgbClr val="FFFF00"/>
                </a:highlight>
              </a:rPr>
              <a:t>42</a:t>
            </a:r>
          </a:p>
          <a:p>
            <a:pPr marL="0" indent="0">
              <a:buFont typeface="Wingdings 3"/>
              <a:buNone/>
            </a:pPr>
            <a:r>
              <a:rPr lang="en-US" sz="1200" u="sng" dirty="0">
                <a:highlight>
                  <a:srgbClr val="FFFF00"/>
                </a:highlight>
              </a:rPr>
              <a:t>LOT SIZES</a:t>
            </a:r>
            <a:r>
              <a:rPr lang="en-US" sz="1200" dirty="0">
                <a:highlight>
                  <a:srgbClr val="FFFF00"/>
                </a:highlight>
              </a:rPr>
              <a:t>: </a:t>
            </a:r>
            <a:r>
              <a:rPr lang="en-US" sz="1200" dirty="0">
                <a:solidFill>
                  <a:srgbClr val="5289B6"/>
                </a:solidFill>
                <a:highlight>
                  <a:srgbClr val="FFFF00"/>
                </a:highlight>
              </a:rPr>
              <a:t>6,600 SF – 32,670 SF</a:t>
            </a:r>
          </a:p>
          <a:p>
            <a:pPr marL="0" indent="0">
              <a:buFont typeface="Wingdings 3"/>
              <a:buNone/>
            </a:pPr>
            <a:r>
              <a:rPr lang="en-US" sz="1200" u="sng" dirty="0">
                <a:highlight>
                  <a:srgbClr val="FFFF00"/>
                </a:highlight>
              </a:rPr>
              <a:t>OPEN SPACE</a:t>
            </a:r>
            <a:r>
              <a:rPr lang="en-US" sz="1200" dirty="0">
                <a:highlight>
                  <a:srgbClr val="FFFF00"/>
                </a:highlight>
              </a:rPr>
              <a:t>: </a:t>
            </a:r>
            <a:r>
              <a:rPr lang="en-US" sz="1200" dirty="0">
                <a:solidFill>
                  <a:srgbClr val="5289B6"/>
                </a:solidFill>
                <a:highlight>
                  <a:srgbClr val="FFFF00"/>
                </a:highlight>
              </a:rPr>
              <a:t>53.26%</a:t>
            </a:r>
          </a:p>
          <a:p>
            <a:pPr marL="0" indent="0">
              <a:buFont typeface="Wingdings 3"/>
              <a:buNone/>
            </a:pPr>
            <a:r>
              <a:rPr lang="en-US" sz="1200" u="sng" dirty="0">
                <a:highlight>
                  <a:srgbClr val="FFFF00"/>
                </a:highlight>
              </a:rPr>
              <a:t>AMENITY CENTER</a:t>
            </a:r>
            <a:r>
              <a:rPr lang="en-US" sz="1200" dirty="0">
                <a:highlight>
                  <a:srgbClr val="FFFF00"/>
                </a:highlight>
              </a:rPr>
              <a:t>: </a:t>
            </a:r>
            <a:r>
              <a:rPr lang="en-US" sz="1200" dirty="0">
                <a:solidFill>
                  <a:srgbClr val="5289B6"/>
                </a:solidFill>
                <a:highlight>
                  <a:srgbClr val="FFFF00"/>
                </a:highlight>
              </a:rPr>
              <a:t>YES</a:t>
            </a:r>
          </a:p>
          <a:p>
            <a:pPr marL="0" indent="0">
              <a:buFont typeface="Wingdings 3"/>
              <a:buNone/>
            </a:pPr>
            <a:r>
              <a:rPr lang="en-US" sz="1200" u="sng" dirty="0">
                <a:highlight>
                  <a:srgbClr val="FFFF00"/>
                </a:highlight>
              </a:rPr>
              <a:t>PUBLIC PARK</a:t>
            </a:r>
            <a:r>
              <a:rPr lang="en-US" sz="1200" dirty="0">
                <a:highlight>
                  <a:srgbClr val="FFFF00"/>
                </a:highlight>
              </a:rPr>
              <a:t>: </a:t>
            </a:r>
            <a:r>
              <a:rPr lang="en-US" sz="1200" dirty="0">
                <a:solidFill>
                  <a:srgbClr val="5289B6"/>
                </a:solidFill>
                <a:highlight>
                  <a:srgbClr val="FFFF00"/>
                </a:highlight>
              </a:rPr>
              <a:t>YES</a:t>
            </a:r>
          </a:p>
          <a:p>
            <a:pPr marL="0" indent="0">
              <a:buFont typeface="Wingdings 3"/>
              <a:buNone/>
            </a:pPr>
            <a:endParaRPr lang="en-US" sz="5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NELSON LAKE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260</a:t>
            </a:r>
          </a:p>
          <a:p>
            <a:pPr marL="0" indent="0">
              <a:buNone/>
            </a:pPr>
            <a:r>
              <a:rPr lang="en-US" sz="1200" u="sng" dirty="0"/>
              <a:t>LOT SIZES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7,000 SF – 8,600 SF</a:t>
            </a:r>
          </a:p>
          <a:p>
            <a:pPr marL="0" indent="0">
              <a:buNone/>
            </a:pPr>
            <a:r>
              <a:rPr lang="en-US" sz="1200" u="sng" dirty="0"/>
              <a:t>OPEN SPACE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28.04%</a:t>
            </a:r>
          </a:p>
          <a:p>
            <a:pPr marL="0" indent="0">
              <a:buNone/>
            </a:pPr>
            <a:r>
              <a:rPr lang="en-US" sz="1200" u="sng" dirty="0"/>
              <a:t>AMENITY CENTER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YES</a:t>
            </a:r>
          </a:p>
          <a:p>
            <a:pPr marL="0" indent="0">
              <a:buFont typeface="Wingdings 3"/>
              <a:buNone/>
            </a:pPr>
            <a:endParaRPr lang="en-US" sz="5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WINDING CREEK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132</a:t>
            </a:r>
          </a:p>
          <a:p>
            <a:pPr marL="0" indent="0">
              <a:buNone/>
            </a:pPr>
            <a:r>
              <a:rPr lang="en-US" sz="1200" u="sng" dirty="0"/>
              <a:t>LOT SIZES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16,000 SF</a:t>
            </a:r>
          </a:p>
          <a:p>
            <a:pPr marL="0" indent="0">
              <a:buNone/>
            </a:pPr>
            <a:r>
              <a:rPr lang="en-US" sz="1200" u="sng" dirty="0"/>
              <a:t>OPEN SPACE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20.02%</a:t>
            </a:r>
          </a:p>
          <a:p>
            <a:pPr marL="0" indent="0">
              <a:buFont typeface="Wingdings 3"/>
              <a:buNone/>
            </a:pPr>
            <a:endParaRPr lang="en-US" sz="5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HOMESTEAD </a:t>
            </a:r>
          </a:p>
          <a:p>
            <a:pPr marL="0" indent="0">
              <a:buNone/>
            </a:pPr>
            <a:r>
              <a:rPr lang="en-US" sz="1200" u="sng" dirty="0"/>
              <a:t>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490</a:t>
            </a:r>
          </a:p>
          <a:p>
            <a:pPr marL="0" indent="0">
              <a:buNone/>
            </a:pPr>
            <a:r>
              <a:rPr lang="en-US" sz="1200" u="sng" dirty="0"/>
              <a:t>PHASE 1 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258</a:t>
            </a: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None/>
            </a:pPr>
            <a:r>
              <a:rPr lang="en-US" sz="1200" u="sng" dirty="0"/>
              <a:t>LOT SIZES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7,440 SF – 12,000 SF</a:t>
            </a:r>
          </a:p>
          <a:p>
            <a:pPr marL="0" indent="0">
              <a:buNone/>
            </a:pPr>
            <a:r>
              <a:rPr lang="en-US" sz="1200" u="sng" dirty="0"/>
              <a:t>OPEN SPACE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33.67%</a:t>
            </a:r>
          </a:p>
          <a:p>
            <a:pPr marL="0" indent="0">
              <a:buNone/>
            </a:pPr>
            <a:r>
              <a:rPr lang="en-US" sz="1200" u="sng" dirty="0"/>
              <a:t>AMENITY CENTER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YES</a:t>
            </a:r>
          </a:p>
          <a:p>
            <a:pPr marL="0" indent="0">
              <a:buNone/>
            </a:pPr>
            <a:r>
              <a:rPr lang="en-US" sz="1200" u="sng" dirty="0"/>
              <a:t>PUBLIC PARK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YES</a:t>
            </a:r>
          </a:p>
          <a:p>
            <a:pPr marL="0" indent="0">
              <a:buNone/>
            </a:pPr>
            <a:endParaRPr lang="en-US" sz="600" dirty="0">
              <a:solidFill>
                <a:srgbClr val="5289B6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5289B6"/>
                </a:solidFill>
              </a:rPr>
              <a:t>MARINA VILLAGE</a:t>
            </a:r>
          </a:p>
          <a:p>
            <a:pPr marL="0" indent="0">
              <a:buNone/>
            </a:pPr>
            <a:r>
              <a:rPr lang="en-US" sz="1200" u="sng" dirty="0"/>
              <a:t>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36 (TOWNHOMES)</a:t>
            </a:r>
          </a:p>
          <a:p>
            <a:pPr marL="0" indent="0">
              <a:buNone/>
            </a:pPr>
            <a:r>
              <a:rPr lang="en-US" sz="1200" u="sng" dirty="0"/>
              <a:t>LOT SIZES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3,000 SF</a:t>
            </a:r>
          </a:p>
          <a:p>
            <a:pPr marL="0" indent="0">
              <a:buNone/>
            </a:pPr>
            <a:r>
              <a:rPr lang="en-US" sz="1200" u="sng" dirty="0"/>
              <a:t>OPEN SPACE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37.97%</a:t>
            </a:r>
          </a:p>
          <a:p>
            <a:pPr marL="0" indent="0">
              <a:buFont typeface="Wingdings 3"/>
              <a:buNone/>
            </a:pP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171450" indent="0">
              <a:buFont typeface="Wingdings 3"/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810B63-CA5D-42DA-9C23-F9D007C72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rgbClr val="5289B6"/>
                </a:solidFill>
              </a:rPr>
              <a:t>NEW SUBDIVSIONS </a:t>
            </a:r>
            <a:r>
              <a:rPr lang="en-US" dirty="0"/>
              <a:t>| RESIDENTIAL DEVELOPMENT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CFF80CD-87FB-4271-934D-94DBF64B4627}"/>
              </a:ext>
            </a:extLst>
          </p:cNvPr>
          <p:cNvSpPr/>
          <p:nvPr/>
        </p:nvSpPr>
        <p:spPr>
          <a:xfrm>
            <a:off x="6608877" y="230767"/>
            <a:ext cx="152400" cy="1524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532BEC-9EE5-4D45-85DB-95E4A86450A1}"/>
              </a:ext>
            </a:extLst>
          </p:cNvPr>
          <p:cNvSpPr/>
          <p:nvPr/>
        </p:nvSpPr>
        <p:spPr>
          <a:xfrm>
            <a:off x="6607947" y="1782770"/>
            <a:ext cx="161988" cy="16198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21A1FE7-450C-46B7-AFD5-DAF68802EB5D}"/>
              </a:ext>
            </a:extLst>
          </p:cNvPr>
          <p:cNvSpPr/>
          <p:nvPr/>
        </p:nvSpPr>
        <p:spPr>
          <a:xfrm>
            <a:off x="6607947" y="2970122"/>
            <a:ext cx="161988" cy="161988"/>
          </a:xfrm>
          <a:prstGeom prst="ellipse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56E54B1-A988-4C05-B0DB-FB4A94D3AAE1}"/>
              </a:ext>
            </a:extLst>
          </p:cNvPr>
          <p:cNvSpPr/>
          <p:nvPr/>
        </p:nvSpPr>
        <p:spPr>
          <a:xfrm>
            <a:off x="6590821" y="3963338"/>
            <a:ext cx="161988" cy="161988"/>
          </a:xfrm>
          <a:prstGeom prst="ellipse">
            <a:avLst/>
          </a:prstGeom>
          <a:solidFill>
            <a:srgbClr val="7030A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1E7FC92-C867-44B9-888B-F0C341D266BF}"/>
              </a:ext>
            </a:extLst>
          </p:cNvPr>
          <p:cNvSpPr/>
          <p:nvPr/>
        </p:nvSpPr>
        <p:spPr>
          <a:xfrm>
            <a:off x="6607947" y="5557653"/>
            <a:ext cx="161988" cy="161988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4D94DC-0B9E-4B06-A85C-5BF88AF950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5587" r="43990" b="13333"/>
          <a:stretch/>
        </p:blipFill>
        <p:spPr>
          <a:xfrm>
            <a:off x="914400" y="7596"/>
            <a:ext cx="5257800" cy="628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03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BD3984D6-EE6A-4FA7-A913-0E60B9B14A05}"/>
              </a:ext>
            </a:extLst>
          </p:cNvPr>
          <p:cNvSpPr txBox="1">
            <a:spLocks/>
          </p:cNvSpPr>
          <p:nvPr/>
        </p:nvSpPr>
        <p:spPr>
          <a:xfrm>
            <a:off x="6769935" y="137049"/>
            <a:ext cx="2281099" cy="6316296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rgbClr val="002060"/>
              </a:buClr>
              <a:buFont typeface="Verdana"/>
              <a:buChar char="◦"/>
              <a:defRPr kumimoji="0" sz="23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9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rgbClr val="002060"/>
              </a:buClr>
              <a:buFont typeface="Wingdings 2"/>
              <a:buChar char=""/>
              <a:defRPr kumimoji="0" sz="1800" kern="12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DISCOVERY LAKES 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428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PHASE 1 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42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LOT SIZES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6,600 SF – 32,670 SF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OPEN SPACE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53.26%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AMENITY CENTER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YES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PUBLIC PARK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YES</a:t>
            </a:r>
          </a:p>
          <a:p>
            <a:pPr marL="0" indent="0">
              <a:buFont typeface="Wingdings 3"/>
              <a:buNone/>
            </a:pPr>
            <a:endParaRPr lang="en-US" sz="5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  <a:highlight>
                  <a:srgbClr val="FFFF00"/>
                </a:highlight>
              </a:rPr>
              <a:t>NELSON LAKE</a:t>
            </a:r>
          </a:p>
          <a:p>
            <a:pPr marL="0" indent="0">
              <a:buFont typeface="Wingdings 3"/>
              <a:buNone/>
            </a:pPr>
            <a:r>
              <a:rPr lang="en-US" sz="1200" u="sng" dirty="0">
                <a:highlight>
                  <a:srgbClr val="FFFF00"/>
                </a:highlight>
              </a:rPr>
              <a:t>LOTS</a:t>
            </a:r>
            <a:r>
              <a:rPr lang="en-US" sz="1200" dirty="0">
                <a:highlight>
                  <a:srgbClr val="FFFF00"/>
                </a:highlight>
              </a:rPr>
              <a:t>: </a:t>
            </a:r>
            <a:r>
              <a:rPr lang="en-US" sz="1200" dirty="0">
                <a:solidFill>
                  <a:srgbClr val="5289B6"/>
                </a:solidFill>
                <a:highlight>
                  <a:srgbClr val="FFFF00"/>
                </a:highlight>
              </a:rPr>
              <a:t>260</a:t>
            </a:r>
          </a:p>
          <a:p>
            <a:pPr marL="0" indent="0">
              <a:buNone/>
            </a:pPr>
            <a:r>
              <a:rPr lang="en-US" sz="1200" u="sng" dirty="0">
                <a:highlight>
                  <a:srgbClr val="FFFF00"/>
                </a:highlight>
              </a:rPr>
              <a:t>LOT SIZES</a:t>
            </a:r>
            <a:r>
              <a:rPr lang="en-US" sz="1200" dirty="0">
                <a:highlight>
                  <a:srgbClr val="FFFF00"/>
                </a:highlight>
              </a:rPr>
              <a:t>: </a:t>
            </a:r>
            <a:r>
              <a:rPr lang="en-US" sz="1200" dirty="0">
                <a:solidFill>
                  <a:srgbClr val="5289B6"/>
                </a:solidFill>
                <a:highlight>
                  <a:srgbClr val="FFFF00"/>
                </a:highlight>
              </a:rPr>
              <a:t>7,000 SF – 8,600 SF</a:t>
            </a:r>
          </a:p>
          <a:p>
            <a:pPr marL="0" indent="0">
              <a:buNone/>
            </a:pPr>
            <a:r>
              <a:rPr lang="en-US" sz="1200" u="sng" dirty="0">
                <a:highlight>
                  <a:srgbClr val="FFFF00"/>
                </a:highlight>
              </a:rPr>
              <a:t>OPEN SPACE</a:t>
            </a:r>
            <a:r>
              <a:rPr lang="en-US" sz="1200" dirty="0">
                <a:highlight>
                  <a:srgbClr val="FFFF00"/>
                </a:highlight>
              </a:rPr>
              <a:t>: </a:t>
            </a:r>
            <a:r>
              <a:rPr lang="en-US" sz="1200" dirty="0">
                <a:solidFill>
                  <a:srgbClr val="5289B6"/>
                </a:solidFill>
                <a:highlight>
                  <a:srgbClr val="FFFF00"/>
                </a:highlight>
              </a:rPr>
              <a:t>28.04%</a:t>
            </a:r>
          </a:p>
          <a:p>
            <a:pPr marL="0" indent="0">
              <a:buNone/>
            </a:pPr>
            <a:r>
              <a:rPr lang="en-US" sz="1200" u="sng" dirty="0">
                <a:highlight>
                  <a:srgbClr val="FFFF00"/>
                </a:highlight>
              </a:rPr>
              <a:t>AMENITY CENTER</a:t>
            </a:r>
            <a:r>
              <a:rPr lang="en-US" sz="1200" dirty="0">
                <a:highlight>
                  <a:srgbClr val="FFFF00"/>
                </a:highlight>
              </a:rPr>
              <a:t>: </a:t>
            </a:r>
            <a:r>
              <a:rPr lang="en-US" sz="1200" dirty="0">
                <a:solidFill>
                  <a:srgbClr val="5289B6"/>
                </a:solidFill>
                <a:highlight>
                  <a:srgbClr val="FFFF00"/>
                </a:highlight>
              </a:rPr>
              <a:t>YES</a:t>
            </a:r>
          </a:p>
          <a:p>
            <a:pPr marL="0" indent="0">
              <a:buFont typeface="Wingdings 3"/>
              <a:buNone/>
            </a:pPr>
            <a:endParaRPr lang="en-US" sz="5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WINDING CREEK</a:t>
            </a:r>
          </a:p>
          <a:p>
            <a:pPr marL="0" indent="0">
              <a:buFont typeface="Wingdings 3"/>
              <a:buNone/>
            </a:pPr>
            <a:r>
              <a:rPr lang="en-US" sz="1200" u="sng" dirty="0"/>
              <a:t>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132</a:t>
            </a:r>
          </a:p>
          <a:p>
            <a:pPr marL="0" indent="0">
              <a:buNone/>
            </a:pPr>
            <a:r>
              <a:rPr lang="en-US" sz="1200" u="sng" dirty="0"/>
              <a:t>LOT SIZES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16,000 SF</a:t>
            </a:r>
          </a:p>
          <a:p>
            <a:pPr marL="0" indent="0">
              <a:buNone/>
            </a:pPr>
            <a:r>
              <a:rPr lang="en-US" sz="1200" u="sng" dirty="0"/>
              <a:t>OPEN SPACE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20.02%</a:t>
            </a:r>
          </a:p>
          <a:p>
            <a:pPr marL="0" indent="0">
              <a:buFont typeface="Wingdings 3"/>
              <a:buNone/>
            </a:pPr>
            <a:endParaRPr lang="en-US" sz="5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r>
              <a:rPr lang="en-US" sz="1600" dirty="0">
                <a:solidFill>
                  <a:srgbClr val="5289B6"/>
                </a:solidFill>
              </a:rPr>
              <a:t>HOMESTEAD </a:t>
            </a:r>
          </a:p>
          <a:p>
            <a:pPr marL="0" indent="0">
              <a:buNone/>
            </a:pPr>
            <a:r>
              <a:rPr lang="en-US" sz="1200" u="sng" dirty="0"/>
              <a:t>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490</a:t>
            </a:r>
          </a:p>
          <a:p>
            <a:pPr marL="0" indent="0">
              <a:buNone/>
            </a:pPr>
            <a:r>
              <a:rPr lang="en-US" sz="1200" u="sng" dirty="0"/>
              <a:t>PHASE 1 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258</a:t>
            </a: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None/>
            </a:pPr>
            <a:r>
              <a:rPr lang="en-US" sz="1200" u="sng" dirty="0"/>
              <a:t>LOT SIZES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7,440 SF – 12,000 SF</a:t>
            </a:r>
          </a:p>
          <a:p>
            <a:pPr marL="0" indent="0">
              <a:buNone/>
            </a:pPr>
            <a:r>
              <a:rPr lang="en-US" sz="1200" u="sng" dirty="0"/>
              <a:t>OPEN SPACE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33.67%</a:t>
            </a:r>
          </a:p>
          <a:p>
            <a:pPr marL="0" indent="0">
              <a:buNone/>
            </a:pPr>
            <a:r>
              <a:rPr lang="en-US" sz="1200" u="sng" dirty="0"/>
              <a:t>AMENITY CENTER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YES</a:t>
            </a:r>
          </a:p>
          <a:p>
            <a:pPr marL="0" indent="0">
              <a:buNone/>
            </a:pPr>
            <a:r>
              <a:rPr lang="en-US" sz="1200" u="sng" dirty="0"/>
              <a:t>PUBLIC PARK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YES</a:t>
            </a:r>
          </a:p>
          <a:p>
            <a:pPr marL="0" indent="0">
              <a:buNone/>
            </a:pPr>
            <a:endParaRPr lang="en-US" sz="600" dirty="0">
              <a:solidFill>
                <a:srgbClr val="5289B6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5289B6"/>
                </a:solidFill>
              </a:rPr>
              <a:t>MARINA VILLAGE</a:t>
            </a:r>
          </a:p>
          <a:p>
            <a:pPr marL="0" indent="0">
              <a:buNone/>
            </a:pPr>
            <a:r>
              <a:rPr lang="en-US" sz="1200" u="sng" dirty="0"/>
              <a:t>LOTS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36 (TOWNHOMES)</a:t>
            </a:r>
          </a:p>
          <a:p>
            <a:pPr marL="0" indent="0">
              <a:buNone/>
            </a:pPr>
            <a:r>
              <a:rPr lang="en-US" sz="1200" u="sng" dirty="0"/>
              <a:t>LOT SIZES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3,000 SF</a:t>
            </a:r>
          </a:p>
          <a:p>
            <a:pPr marL="0" indent="0">
              <a:buNone/>
            </a:pPr>
            <a:r>
              <a:rPr lang="en-US" sz="1200" u="sng" dirty="0"/>
              <a:t>OPEN SPACE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5289B6"/>
                </a:solidFill>
              </a:rPr>
              <a:t>37.97%</a:t>
            </a:r>
          </a:p>
          <a:p>
            <a:pPr marL="0" indent="0">
              <a:buFont typeface="Wingdings 3"/>
              <a:buNone/>
            </a:pPr>
            <a:endParaRPr lang="en-US" sz="8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0" indent="0">
              <a:buFont typeface="Wingdings 3"/>
              <a:buNone/>
            </a:pPr>
            <a:endParaRPr lang="en-US" sz="1200" dirty="0">
              <a:solidFill>
                <a:srgbClr val="5289B6"/>
              </a:solidFill>
            </a:endParaRPr>
          </a:p>
          <a:p>
            <a:pPr marL="171450" indent="0">
              <a:buFont typeface="Wingdings 3"/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810B63-CA5D-42DA-9C23-F9D007C72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rgbClr val="5289B6"/>
                </a:solidFill>
              </a:rPr>
              <a:t>NEW SUBDIVSIONS </a:t>
            </a:r>
            <a:r>
              <a:rPr lang="en-US" dirty="0"/>
              <a:t>| RESIDENTIAL DEVELOPMENT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CFF80CD-87FB-4271-934D-94DBF64B4627}"/>
              </a:ext>
            </a:extLst>
          </p:cNvPr>
          <p:cNvSpPr/>
          <p:nvPr/>
        </p:nvSpPr>
        <p:spPr>
          <a:xfrm>
            <a:off x="6608877" y="230767"/>
            <a:ext cx="152400" cy="1524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532BEC-9EE5-4D45-85DB-95E4A86450A1}"/>
              </a:ext>
            </a:extLst>
          </p:cNvPr>
          <p:cNvSpPr/>
          <p:nvPr/>
        </p:nvSpPr>
        <p:spPr>
          <a:xfrm>
            <a:off x="6607947" y="1782770"/>
            <a:ext cx="161988" cy="161988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21A1FE7-450C-46B7-AFD5-DAF68802EB5D}"/>
              </a:ext>
            </a:extLst>
          </p:cNvPr>
          <p:cNvSpPr/>
          <p:nvPr/>
        </p:nvSpPr>
        <p:spPr>
          <a:xfrm>
            <a:off x="6607947" y="2970122"/>
            <a:ext cx="161988" cy="161988"/>
          </a:xfrm>
          <a:prstGeom prst="ellipse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56E54B1-A988-4C05-B0DB-FB4A94D3AAE1}"/>
              </a:ext>
            </a:extLst>
          </p:cNvPr>
          <p:cNvSpPr/>
          <p:nvPr/>
        </p:nvSpPr>
        <p:spPr>
          <a:xfrm>
            <a:off x="6590821" y="3963338"/>
            <a:ext cx="161988" cy="161988"/>
          </a:xfrm>
          <a:prstGeom prst="ellipse">
            <a:avLst/>
          </a:prstGeom>
          <a:solidFill>
            <a:srgbClr val="7030A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1E7FC92-C867-44B9-888B-F0C341D266BF}"/>
              </a:ext>
            </a:extLst>
          </p:cNvPr>
          <p:cNvSpPr/>
          <p:nvPr/>
        </p:nvSpPr>
        <p:spPr>
          <a:xfrm>
            <a:off x="6607947" y="5557653"/>
            <a:ext cx="161988" cy="161988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790710-4C43-44FB-82E9-BF40A92A58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 b="8150"/>
          <a:stretch/>
        </p:blipFill>
        <p:spPr>
          <a:xfrm>
            <a:off x="172433" y="686595"/>
            <a:ext cx="6337394" cy="472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061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24112</TotalTime>
  <Words>1606</Words>
  <Application>Microsoft Office PowerPoint</Application>
  <PresentationFormat>On-screen Show (4:3)</PresentationFormat>
  <Paragraphs>469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Lucida Sans Unicode</vt:lpstr>
      <vt:lpstr>Wingdings 2</vt:lpstr>
      <vt:lpstr>Wingdings 3</vt:lpstr>
      <vt:lpstr>Calibri</vt:lpstr>
      <vt:lpstr>Arial</vt:lpstr>
      <vt:lpstr>Arial Narrow</vt:lpstr>
      <vt:lpstr>Verdana</vt:lpstr>
      <vt:lpstr>Concourse</vt:lpstr>
      <vt:lpstr>RESIDENTIAL DEVELOPMENT</vt:lpstr>
      <vt:lpstr>COMMUNITY PROFILE 2022 | RESIDENTIAL DEVELOPMENT</vt:lpstr>
      <vt:lpstr>RESIDENTIAL BUILDING PERMITS | RESIDENTIAL DEVELOPMENT</vt:lpstr>
      <vt:lpstr>EXISTING SUBDIVSIONS | RESIDENTIAL DEVELOPMENT</vt:lpstr>
      <vt:lpstr>EXISTING SUBDIVSIONS | RESIDENTIAL DEVELOPMENT</vt:lpstr>
      <vt:lpstr>EXISTING SUBDIVSIONS | RESIDENTIAL DEVELOPMENT</vt:lpstr>
      <vt:lpstr>NEW SUBDIVSIONS | RESIDENTIAL DEVELOPMENT</vt:lpstr>
      <vt:lpstr>NEW SUBDIVSIONS | RESIDENTIAL DEVELOPMENT</vt:lpstr>
      <vt:lpstr>NEW SUBDIVSIONS | RESIDENTIAL DEVELOPMENT</vt:lpstr>
      <vt:lpstr>NEW SUBDIVSIONS | RESIDENTIAL DEVELOPMENT</vt:lpstr>
      <vt:lpstr>NEW SUBDIVSIONS | RESIDENTIAL DEVELOPMENT</vt:lpstr>
      <vt:lpstr>NEW SUBDIVSIONS | RESIDENTIAL DEVELOPMENT</vt:lpstr>
      <vt:lpstr>NEW SUBDIVSIONS | RESIDENTIAL DEVELOPMENT</vt:lpstr>
      <vt:lpstr>SINGLE FAMILY ZONING CASES | RESIDENTIAL DEVELOPMENT</vt:lpstr>
      <vt:lpstr>MULTI-FAMILY DEVELOPMENT | RESIDENTIAL DEVELOPMENT</vt:lpstr>
      <vt:lpstr>ADDITIONAL ONLINE TOOLS | WWW.ROCKWALL.COM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Miller</dc:creator>
  <cp:lastModifiedBy>Browning, Bethany</cp:lastModifiedBy>
  <cp:revision>299</cp:revision>
  <cp:lastPrinted>2022-09-09T21:55:56Z</cp:lastPrinted>
  <dcterms:created xsi:type="dcterms:W3CDTF">2019-03-14T13:08:31Z</dcterms:created>
  <dcterms:modified xsi:type="dcterms:W3CDTF">2022-09-13T15:06:20Z</dcterms:modified>
</cp:coreProperties>
</file>