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 ContentType="image/tif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handoutMasterIdLst>
    <p:handoutMasterId r:id="rId38"/>
  </p:handoutMasterIdLst>
  <p:sldIdLst>
    <p:sldId id="633" r:id="rId2"/>
    <p:sldId id="455" r:id="rId3"/>
    <p:sldId id="463" r:id="rId4"/>
    <p:sldId id="695" r:id="rId5"/>
    <p:sldId id="652" r:id="rId6"/>
    <p:sldId id="266" r:id="rId7"/>
    <p:sldId id="668" r:id="rId8"/>
    <p:sldId id="635" r:id="rId9"/>
    <p:sldId id="636" r:id="rId10"/>
    <p:sldId id="634" r:id="rId11"/>
    <p:sldId id="459" r:id="rId12"/>
    <p:sldId id="673" r:id="rId13"/>
    <p:sldId id="658" r:id="rId14"/>
    <p:sldId id="496" r:id="rId15"/>
    <p:sldId id="632" r:id="rId16"/>
    <p:sldId id="675" r:id="rId17"/>
    <p:sldId id="692" r:id="rId18"/>
    <p:sldId id="660" r:id="rId19"/>
    <p:sldId id="693" r:id="rId20"/>
    <p:sldId id="678" r:id="rId21"/>
    <p:sldId id="694" r:id="rId22"/>
    <p:sldId id="665" r:id="rId23"/>
    <p:sldId id="681" r:id="rId24"/>
    <p:sldId id="682" r:id="rId25"/>
    <p:sldId id="683" r:id="rId26"/>
    <p:sldId id="684" r:id="rId27"/>
    <p:sldId id="685" r:id="rId28"/>
    <p:sldId id="686" r:id="rId29"/>
    <p:sldId id="687" r:id="rId30"/>
    <p:sldId id="688" r:id="rId31"/>
    <p:sldId id="689" r:id="rId32"/>
    <p:sldId id="690" r:id="rId33"/>
    <p:sldId id="691" r:id="rId34"/>
    <p:sldId id="666" r:id="rId35"/>
    <p:sldId id="374" r:id="rId36"/>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2928">
          <p15:clr>
            <a:srgbClr val="A4A3A4"/>
          </p15:clr>
        </p15:guide>
        <p15:guide id="4"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2943"/>
    <a:srgbClr val="E8FAF4"/>
    <a:srgbClr val="D6BA8C"/>
    <a:srgbClr val="26293A"/>
    <a:srgbClr val="7B222E"/>
    <a:srgbClr val="FFFFFF"/>
    <a:srgbClr val="94D8EF"/>
    <a:srgbClr val="F8D2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25" autoAdjust="0"/>
    <p:restoredTop sz="73247" autoAdjust="0"/>
  </p:normalViewPr>
  <p:slideViewPr>
    <p:cSldViewPr snapToGrid="0" snapToObjects="1">
      <p:cViewPr varScale="1">
        <p:scale>
          <a:sx n="84" d="100"/>
          <a:sy n="84" d="100"/>
        </p:scale>
        <p:origin x="1944" y="78"/>
      </p:cViewPr>
      <p:guideLst>
        <p:guide orient="horz" pos="2160"/>
        <p:guide pos="3840"/>
      </p:guideLst>
    </p:cSldViewPr>
  </p:slideViewPr>
  <p:outlineViewPr>
    <p:cViewPr>
      <p:scale>
        <a:sx n="33" d="100"/>
        <a:sy n="33" d="100"/>
      </p:scale>
      <p:origin x="0" y="-8"/>
    </p:cViewPr>
  </p:outlineViewPr>
  <p:notesTextViewPr>
    <p:cViewPr>
      <p:scale>
        <a:sx n="1" d="1"/>
        <a:sy n="1" d="1"/>
      </p:scale>
      <p:origin x="0" y="0"/>
    </p:cViewPr>
  </p:notesTextViewPr>
  <p:notesViewPr>
    <p:cSldViewPr snapToGrid="0" snapToObjects="1">
      <p:cViewPr varScale="1">
        <p:scale>
          <a:sx n="66" d="100"/>
          <a:sy n="66" d="100"/>
        </p:scale>
        <p:origin x="0" y="0"/>
      </p:cViewPr>
      <p:guideLst>
        <p:guide orient="horz" pos="2880"/>
        <p:guide pos="2160"/>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Users\alyssasuniga\Desktop\30%20year%20Tax%20Rate%20History.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RISD Tax Rate History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2"/>
          <c:order val="2"/>
          <c:tx>
            <c:v>Total Tax Rate</c:v>
          </c:tx>
          <c:spPr>
            <a:ln w="28575" cap="rnd">
              <a:solidFill>
                <a:schemeClr val="accent1"/>
              </a:solidFill>
              <a:round/>
            </a:ln>
            <a:effectLst/>
          </c:spPr>
          <c:marker>
            <c:symbol val="circle"/>
            <c:size val="5"/>
            <c:spPr>
              <a:solidFill>
                <a:schemeClr val="accent3"/>
              </a:solidFill>
              <a:ln w="9525">
                <a:solidFill>
                  <a:schemeClr val="accent1"/>
                </a:solidFill>
              </a:ln>
              <a:effectLst/>
            </c:spPr>
          </c:marker>
          <c:dLbls>
            <c:numFmt formatCode="&quot;$&quot;#,##0.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Sheet1!$A$17:$A$48</c:f>
              <c:strCache>
                <c:ptCount val="32"/>
                <c:pt idx="0">
                  <c:v>1991-92</c:v>
                </c:pt>
                <c:pt idx="1">
                  <c:v>1992-93</c:v>
                </c:pt>
                <c:pt idx="2">
                  <c:v>1993-94</c:v>
                </c:pt>
                <c:pt idx="3">
                  <c:v>1994-95</c:v>
                </c:pt>
                <c:pt idx="4">
                  <c:v>1995-96</c:v>
                </c:pt>
                <c:pt idx="5">
                  <c:v>1996-97</c:v>
                </c:pt>
                <c:pt idx="6">
                  <c:v>1997-98</c:v>
                </c:pt>
                <c:pt idx="7">
                  <c:v>1998-99</c:v>
                </c:pt>
                <c:pt idx="8">
                  <c:v>1999-00</c:v>
                </c:pt>
                <c:pt idx="9">
                  <c:v>2000-01</c:v>
                </c:pt>
                <c:pt idx="10">
                  <c:v>2001-02</c:v>
                </c:pt>
                <c:pt idx="11">
                  <c:v>2002-03</c:v>
                </c:pt>
                <c:pt idx="12">
                  <c:v>2003-04</c:v>
                </c:pt>
                <c:pt idx="13">
                  <c:v>2004-05</c:v>
                </c:pt>
                <c:pt idx="14">
                  <c:v>2005-06</c:v>
                </c:pt>
                <c:pt idx="15">
                  <c:v>2006-07</c:v>
                </c:pt>
                <c:pt idx="16">
                  <c:v>2007-08</c:v>
                </c:pt>
                <c:pt idx="17">
                  <c:v>2008-09</c:v>
                </c:pt>
                <c:pt idx="18">
                  <c:v>2009-10</c:v>
                </c:pt>
                <c:pt idx="19">
                  <c:v>2010-11</c:v>
                </c:pt>
                <c:pt idx="20">
                  <c:v>2011-12</c:v>
                </c:pt>
                <c:pt idx="21">
                  <c:v>2012-13</c:v>
                </c:pt>
                <c:pt idx="22">
                  <c:v>2013-14</c:v>
                </c:pt>
                <c:pt idx="23">
                  <c:v>2014-15</c:v>
                </c:pt>
                <c:pt idx="24">
                  <c:v>2015-16</c:v>
                </c:pt>
                <c:pt idx="25">
                  <c:v>2016-17</c:v>
                </c:pt>
                <c:pt idx="26">
                  <c:v>2017-18</c:v>
                </c:pt>
                <c:pt idx="27">
                  <c:v>2018-19</c:v>
                </c:pt>
                <c:pt idx="28">
                  <c:v>2019-20</c:v>
                </c:pt>
                <c:pt idx="29">
                  <c:v>2020-21</c:v>
                </c:pt>
                <c:pt idx="30">
                  <c:v>2021-22</c:v>
                </c:pt>
                <c:pt idx="31">
                  <c:v>2022-23</c:v>
                </c:pt>
              </c:strCache>
            </c:strRef>
          </c:cat>
          <c:val>
            <c:numRef>
              <c:f>Sheet1!$D$17:$D$48</c:f>
              <c:numCache>
                <c:formatCode>_("$"* #,##0.0000_);_("$"* \(#,##0.0000\);_("$"* "-"??_);_(@_)</c:formatCode>
                <c:ptCount val="32"/>
                <c:pt idx="0">
                  <c:v>1.3788</c:v>
                </c:pt>
                <c:pt idx="1">
                  <c:v>1.3788</c:v>
                </c:pt>
                <c:pt idx="2">
                  <c:v>1.3788</c:v>
                </c:pt>
                <c:pt idx="3">
                  <c:v>1.4055</c:v>
                </c:pt>
                <c:pt idx="4">
                  <c:v>1.4500000000000002</c:v>
                </c:pt>
                <c:pt idx="5">
                  <c:v>1.49</c:v>
                </c:pt>
                <c:pt idx="6">
                  <c:v>1.49</c:v>
                </c:pt>
                <c:pt idx="7">
                  <c:v>1.49</c:v>
                </c:pt>
                <c:pt idx="8">
                  <c:v>1.5210999999999999</c:v>
                </c:pt>
                <c:pt idx="9">
                  <c:v>1.5785</c:v>
                </c:pt>
                <c:pt idx="10">
                  <c:v>1.84</c:v>
                </c:pt>
                <c:pt idx="11">
                  <c:v>1.8371999999999999</c:v>
                </c:pt>
                <c:pt idx="12">
                  <c:v>1.88</c:v>
                </c:pt>
                <c:pt idx="13">
                  <c:v>1.88</c:v>
                </c:pt>
                <c:pt idx="14">
                  <c:v>1.88</c:v>
                </c:pt>
                <c:pt idx="15">
                  <c:v>1.71</c:v>
                </c:pt>
                <c:pt idx="16">
                  <c:v>1.47</c:v>
                </c:pt>
                <c:pt idx="17">
                  <c:v>1.47</c:v>
                </c:pt>
                <c:pt idx="18">
                  <c:v>1.47</c:v>
                </c:pt>
                <c:pt idx="19">
                  <c:v>1.47</c:v>
                </c:pt>
                <c:pt idx="20">
                  <c:v>1.47</c:v>
                </c:pt>
                <c:pt idx="21">
                  <c:v>1.47</c:v>
                </c:pt>
                <c:pt idx="22">
                  <c:v>1.46</c:v>
                </c:pt>
                <c:pt idx="23">
                  <c:v>1.44</c:v>
                </c:pt>
                <c:pt idx="24">
                  <c:v>1.44</c:v>
                </c:pt>
                <c:pt idx="25">
                  <c:v>1.4650000000000001</c:v>
                </c:pt>
                <c:pt idx="26">
                  <c:v>1.44</c:v>
                </c:pt>
                <c:pt idx="27">
                  <c:v>1.4300000000000002</c:v>
                </c:pt>
                <c:pt idx="28">
                  <c:v>1.35</c:v>
                </c:pt>
                <c:pt idx="29">
                  <c:v>1.31</c:v>
                </c:pt>
                <c:pt idx="30">
                  <c:v>1.2736000000000001</c:v>
                </c:pt>
                <c:pt idx="31">
                  <c:v>1.2145999999999999</c:v>
                </c:pt>
              </c:numCache>
            </c:numRef>
          </c:val>
          <c:smooth val="0"/>
          <c:extLst>
            <c:ext xmlns:c16="http://schemas.microsoft.com/office/drawing/2014/chart" uri="{C3380CC4-5D6E-409C-BE32-E72D297353CC}">
              <c16:uniqueId val="{00000000-EF56-3343-B0B2-30FABF948BCA}"/>
            </c:ext>
          </c:extLst>
        </c:ser>
        <c:dLbls>
          <c:showLegendKey val="0"/>
          <c:showVal val="0"/>
          <c:showCatName val="0"/>
          <c:showSerName val="0"/>
          <c:showPercent val="0"/>
          <c:showBubbleSize val="0"/>
        </c:dLbls>
        <c:marker val="1"/>
        <c:smooth val="0"/>
        <c:axId val="1823463216"/>
        <c:axId val="1823465712"/>
        <c:extLst>
          <c:ext xmlns:c15="http://schemas.microsoft.com/office/drawing/2012/chart" uri="{02D57815-91ED-43cb-92C2-25804820EDAC}">
            <c15:filteredLineSeries>
              <c15:ser>
                <c:idx val="0"/>
                <c:order val="0"/>
                <c:tx>
                  <c:strRef>
                    <c:extLst>
                      <c:ext uri="{02D57815-91ED-43cb-92C2-25804820EDAC}">
                        <c15:formulaRef>
                          <c15:sqref>Sheet1!$B$3</c15:sqref>
                        </c15:formulaRef>
                      </c:ext>
                    </c:extLst>
                    <c:strCache>
                      <c:ptCount val="1"/>
                      <c:pt idx="0">
                        <c:v> M&amp;O </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extLst>
                      <c:ext uri="{02D57815-91ED-43cb-92C2-25804820EDAC}">
                        <c15:formulaRef>
                          <c15:sqref>Sheet1!$A$17:$A$48</c15:sqref>
                        </c15:formulaRef>
                      </c:ext>
                    </c:extLst>
                    <c:strCache>
                      <c:ptCount val="32"/>
                      <c:pt idx="0">
                        <c:v>1991-92</c:v>
                      </c:pt>
                      <c:pt idx="1">
                        <c:v>1992-93</c:v>
                      </c:pt>
                      <c:pt idx="2">
                        <c:v>1993-94</c:v>
                      </c:pt>
                      <c:pt idx="3">
                        <c:v>1994-95</c:v>
                      </c:pt>
                      <c:pt idx="4">
                        <c:v>1995-96</c:v>
                      </c:pt>
                      <c:pt idx="5">
                        <c:v>1996-97</c:v>
                      </c:pt>
                      <c:pt idx="6">
                        <c:v>1997-98</c:v>
                      </c:pt>
                      <c:pt idx="7">
                        <c:v>1998-99</c:v>
                      </c:pt>
                      <c:pt idx="8">
                        <c:v>1999-00</c:v>
                      </c:pt>
                      <c:pt idx="9">
                        <c:v>2000-01</c:v>
                      </c:pt>
                      <c:pt idx="10">
                        <c:v>2001-02</c:v>
                      </c:pt>
                      <c:pt idx="11">
                        <c:v>2002-03</c:v>
                      </c:pt>
                      <c:pt idx="12">
                        <c:v>2003-04</c:v>
                      </c:pt>
                      <c:pt idx="13">
                        <c:v>2004-05</c:v>
                      </c:pt>
                      <c:pt idx="14">
                        <c:v>2005-06</c:v>
                      </c:pt>
                      <c:pt idx="15">
                        <c:v>2006-07</c:v>
                      </c:pt>
                      <c:pt idx="16">
                        <c:v>2007-08</c:v>
                      </c:pt>
                      <c:pt idx="17">
                        <c:v>2008-09</c:v>
                      </c:pt>
                      <c:pt idx="18">
                        <c:v>2009-10</c:v>
                      </c:pt>
                      <c:pt idx="19">
                        <c:v>2010-11</c:v>
                      </c:pt>
                      <c:pt idx="20">
                        <c:v>2011-12</c:v>
                      </c:pt>
                      <c:pt idx="21">
                        <c:v>2012-13</c:v>
                      </c:pt>
                      <c:pt idx="22">
                        <c:v>2013-14</c:v>
                      </c:pt>
                      <c:pt idx="23">
                        <c:v>2014-15</c:v>
                      </c:pt>
                      <c:pt idx="24">
                        <c:v>2015-16</c:v>
                      </c:pt>
                      <c:pt idx="25">
                        <c:v>2016-17</c:v>
                      </c:pt>
                      <c:pt idx="26">
                        <c:v>2017-18</c:v>
                      </c:pt>
                      <c:pt idx="27">
                        <c:v>2018-19</c:v>
                      </c:pt>
                      <c:pt idx="28">
                        <c:v>2019-20</c:v>
                      </c:pt>
                      <c:pt idx="29">
                        <c:v>2020-21</c:v>
                      </c:pt>
                      <c:pt idx="30">
                        <c:v>2021-22</c:v>
                      </c:pt>
                      <c:pt idx="31">
                        <c:v>2022-23</c:v>
                      </c:pt>
                    </c:strCache>
                  </c:strRef>
                </c:cat>
                <c:val>
                  <c:numRef>
                    <c:extLst>
                      <c:ext uri="{02D57815-91ED-43cb-92C2-25804820EDAC}">
                        <c15:formulaRef>
                          <c15:sqref>Sheet1!$B$17:$B$45</c15:sqref>
                        </c15:formulaRef>
                      </c:ext>
                    </c:extLst>
                    <c:numCache>
                      <c:formatCode>_("$"* #,##0.0000_);_("$"* \(#,##0.0000\);_("$"* "-"??_);_(@_)</c:formatCode>
                      <c:ptCount val="29"/>
                      <c:pt idx="0">
                        <c:v>1.0502</c:v>
                      </c:pt>
                      <c:pt idx="1">
                        <c:v>1.1488</c:v>
                      </c:pt>
                      <c:pt idx="2">
                        <c:v>1.1157999999999999</c:v>
                      </c:pt>
                      <c:pt idx="3">
                        <c:v>1.0805</c:v>
                      </c:pt>
                      <c:pt idx="4">
                        <c:v>1.1000000000000001</c:v>
                      </c:pt>
                      <c:pt idx="5">
                        <c:v>1.107</c:v>
                      </c:pt>
                      <c:pt idx="6">
                        <c:v>1.1870000000000001</c:v>
                      </c:pt>
                      <c:pt idx="7">
                        <c:v>1.2649999999999999</c:v>
                      </c:pt>
                      <c:pt idx="8">
                        <c:v>1.2906</c:v>
                      </c:pt>
                      <c:pt idx="9">
                        <c:v>1.3722000000000001</c:v>
                      </c:pt>
                      <c:pt idx="10">
                        <c:v>1.5</c:v>
                      </c:pt>
                      <c:pt idx="11">
                        <c:v>1.5</c:v>
                      </c:pt>
                      <c:pt idx="12">
                        <c:v>1.5</c:v>
                      </c:pt>
                      <c:pt idx="13">
                        <c:v>1.5</c:v>
                      </c:pt>
                      <c:pt idx="14">
                        <c:v>1.5</c:v>
                      </c:pt>
                      <c:pt idx="15">
                        <c:v>1.33</c:v>
                      </c:pt>
                      <c:pt idx="16">
                        <c:v>1.04</c:v>
                      </c:pt>
                      <c:pt idx="17">
                        <c:v>1.04</c:v>
                      </c:pt>
                      <c:pt idx="18">
                        <c:v>1.04</c:v>
                      </c:pt>
                      <c:pt idx="19">
                        <c:v>1.04</c:v>
                      </c:pt>
                      <c:pt idx="20">
                        <c:v>1.04</c:v>
                      </c:pt>
                      <c:pt idx="21">
                        <c:v>1.04</c:v>
                      </c:pt>
                      <c:pt idx="22">
                        <c:v>1.04</c:v>
                      </c:pt>
                      <c:pt idx="23">
                        <c:v>1.04</c:v>
                      </c:pt>
                      <c:pt idx="24">
                        <c:v>1.04</c:v>
                      </c:pt>
                      <c:pt idx="25">
                        <c:v>1.04</c:v>
                      </c:pt>
                      <c:pt idx="26">
                        <c:v>1.04</c:v>
                      </c:pt>
                      <c:pt idx="27">
                        <c:v>1.04</c:v>
                      </c:pt>
                      <c:pt idx="28">
                        <c:v>0.97</c:v>
                      </c:pt>
                    </c:numCache>
                  </c:numRef>
                </c:val>
                <c:smooth val="0"/>
                <c:extLst>
                  <c:ext xmlns:c16="http://schemas.microsoft.com/office/drawing/2014/chart" uri="{C3380CC4-5D6E-409C-BE32-E72D297353CC}">
                    <c16:uniqueId val="{00000001-EF56-3343-B0B2-30FABF948BCA}"/>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Sheet1!$C$3</c15:sqref>
                        </c15:formulaRef>
                      </c:ext>
                    </c:extLst>
                    <c:strCache>
                      <c:ptCount val="1"/>
                      <c:pt idx="0">
                        <c:v> I&amp;S </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extLst xmlns:c15="http://schemas.microsoft.com/office/drawing/2012/chart">
                      <c:ext xmlns:c15="http://schemas.microsoft.com/office/drawing/2012/chart" uri="{02D57815-91ED-43cb-92C2-25804820EDAC}">
                        <c15:formulaRef>
                          <c15:sqref>Sheet1!$A$17:$A$48</c15:sqref>
                        </c15:formulaRef>
                      </c:ext>
                    </c:extLst>
                    <c:strCache>
                      <c:ptCount val="32"/>
                      <c:pt idx="0">
                        <c:v>1991-92</c:v>
                      </c:pt>
                      <c:pt idx="1">
                        <c:v>1992-93</c:v>
                      </c:pt>
                      <c:pt idx="2">
                        <c:v>1993-94</c:v>
                      </c:pt>
                      <c:pt idx="3">
                        <c:v>1994-95</c:v>
                      </c:pt>
                      <c:pt idx="4">
                        <c:v>1995-96</c:v>
                      </c:pt>
                      <c:pt idx="5">
                        <c:v>1996-97</c:v>
                      </c:pt>
                      <c:pt idx="6">
                        <c:v>1997-98</c:v>
                      </c:pt>
                      <c:pt idx="7">
                        <c:v>1998-99</c:v>
                      </c:pt>
                      <c:pt idx="8">
                        <c:v>1999-00</c:v>
                      </c:pt>
                      <c:pt idx="9">
                        <c:v>2000-01</c:v>
                      </c:pt>
                      <c:pt idx="10">
                        <c:v>2001-02</c:v>
                      </c:pt>
                      <c:pt idx="11">
                        <c:v>2002-03</c:v>
                      </c:pt>
                      <c:pt idx="12">
                        <c:v>2003-04</c:v>
                      </c:pt>
                      <c:pt idx="13">
                        <c:v>2004-05</c:v>
                      </c:pt>
                      <c:pt idx="14">
                        <c:v>2005-06</c:v>
                      </c:pt>
                      <c:pt idx="15">
                        <c:v>2006-07</c:v>
                      </c:pt>
                      <c:pt idx="16">
                        <c:v>2007-08</c:v>
                      </c:pt>
                      <c:pt idx="17">
                        <c:v>2008-09</c:v>
                      </c:pt>
                      <c:pt idx="18">
                        <c:v>2009-10</c:v>
                      </c:pt>
                      <c:pt idx="19">
                        <c:v>2010-11</c:v>
                      </c:pt>
                      <c:pt idx="20">
                        <c:v>2011-12</c:v>
                      </c:pt>
                      <c:pt idx="21">
                        <c:v>2012-13</c:v>
                      </c:pt>
                      <c:pt idx="22">
                        <c:v>2013-14</c:v>
                      </c:pt>
                      <c:pt idx="23">
                        <c:v>2014-15</c:v>
                      </c:pt>
                      <c:pt idx="24">
                        <c:v>2015-16</c:v>
                      </c:pt>
                      <c:pt idx="25">
                        <c:v>2016-17</c:v>
                      </c:pt>
                      <c:pt idx="26">
                        <c:v>2017-18</c:v>
                      </c:pt>
                      <c:pt idx="27">
                        <c:v>2018-19</c:v>
                      </c:pt>
                      <c:pt idx="28">
                        <c:v>2019-20</c:v>
                      </c:pt>
                      <c:pt idx="29">
                        <c:v>2020-21</c:v>
                      </c:pt>
                      <c:pt idx="30">
                        <c:v>2021-22</c:v>
                      </c:pt>
                      <c:pt idx="31">
                        <c:v>2022-23</c:v>
                      </c:pt>
                    </c:strCache>
                  </c:strRef>
                </c:cat>
                <c:val>
                  <c:numRef>
                    <c:extLst xmlns:c15="http://schemas.microsoft.com/office/drawing/2012/chart">
                      <c:ext xmlns:c15="http://schemas.microsoft.com/office/drawing/2012/chart" uri="{02D57815-91ED-43cb-92C2-25804820EDAC}">
                        <c15:formulaRef>
                          <c15:sqref>Sheet1!$C$17:$C$45</c15:sqref>
                        </c15:formulaRef>
                      </c:ext>
                    </c:extLst>
                    <c:numCache>
                      <c:formatCode>_("$"* #,##0.0000_);_("$"* \(#,##0.0000\);_("$"* "-"??_);_(@_)</c:formatCode>
                      <c:ptCount val="29"/>
                      <c:pt idx="0">
                        <c:v>0.3286</c:v>
                      </c:pt>
                      <c:pt idx="1">
                        <c:v>0.23</c:v>
                      </c:pt>
                      <c:pt idx="2">
                        <c:v>0.26300000000000001</c:v>
                      </c:pt>
                      <c:pt idx="3">
                        <c:v>0.32500000000000001</c:v>
                      </c:pt>
                      <c:pt idx="4">
                        <c:v>0.35</c:v>
                      </c:pt>
                      <c:pt idx="5">
                        <c:v>0.38300000000000001</c:v>
                      </c:pt>
                      <c:pt idx="6">
                        <c:v>0.30299999999999999</c:v>
                      </c:pt>
                      <c:pt idx="7">
                        <c:v>0.22500000000000001</c:v>
                      </c:pt>
                      <c:pt idx="8">
                        <c:v>0.23050000000000001</c:v>
                      </c:pt>
                      <c:pt idx="9">
                        <c:v>0.20630000000000001</c:v>
                      </c:pt>
                      <c:pt idx="10">
                        <c:v>0.34</c:v>
                      </c:pt>
                      <c:pt idx="11">
                        <c:v>0.3372</c:v>
                      </c:pt>
                      <c:pt idx="12">
                        <c:v>0.38</c:v>
                      </c:pt>
                      <c:pt idx="13">
                        <c:v>0.38</c:v>
                      </c:pt>
                      <c:pt idx="14">
                        <c:v>0.38</c:v>
                      </c:pt>
                      <c:pt idx="15">
                        <c:v>0.38</c:v>
                      </c:pt>
                      <c:pt idx="16">
                        <c:v>0.43</c:v>
                      </c:pt>
                      <c:pt idx="17">
                        <c:v>0.43</c:v>
                      </c:pt>
                      <c:pt idx="18">
                        <c:v>0.43</c:v>
                      </c:pt>
                      <c:pt idx="19">
                        <c:v>0.43</c:v>
                      </c:pt>
                      <c:pt idx="20">
                        <c:v>0.43</c:v>
                      </c:pt>
                      <c:pt idx="21">
                        <c:v>0.43</c:v>
                      </c:pt>
                      <c:pt idx="22">
                        <c:v>0.42</c:v>
                      </c:pt>
                      <c:pt idx="23">
                        <c:v>0.4</c:v>
                      </c:pt>
                      <c:pt idx="24">
                        <c:v>0.4</c:v>
                      </c:pt>
                      <c:pt idx="25">
                        <c:v>0.42499999999999999</c:v>
                      </c:pt>
                      <c:pt idx="26">
                        <c:v>0.4</c:v>
                      </c:pt>
                      <c:pt idx="27">
                        <c:v>0.39</c:v>
                      </c:pt>
                      <c:pt idx="28">
                        <c:v>0.38</c:v>
                      </c:pt>
                    </c:numCache>
                  </c:numRef>
                </c:val>
                <c:smooth val="0"/>
                <c:extLst xmlns:c15="http://schemas.microsoft.com/office/drawing/2012/chart">
                  <c:ext xmlns:c16="http://schemas.microsoft.com/office/drawing/2014/chart" uri="{C3380CC4-5D6E-409C-BE32-E72D297353CC}">
                    <c16:uniqueId val="{00000002-EF56-3343-B0B2-30FABF948BCA}"/>
                  </c:ext>
                </c:extLst>
              </c15:ser>
            </c15:filteredLineSeries>
          </c:ext>
        </c:extLst>
      </c:lineChart>
      <c:catAx>
        <c:axId val="1823463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823465712"/>
        <c:crosses val="autoZero"/>
        <c:auto val="1"/>
        <c:lblAlgn val="ctr"/>
        <c:lblOffset val="100"/>
        <c:noMultiLvlLbl val="0"/>
      </c:catAx>
      <c:valAx>
        <c:axId val="1823465712"/>
        <c:scaling>
          <c:orientation val="minMax"/>
          <c:min val="1"/>
        </c:scaling>
        <c:delete val="0"/>
        <c:axPos val="l"/>
        <c:majorGridlines>
          <c:spPr>
            <a:ln w="9525" cap="flat" cmpd="sng" algn="ctr">
              <a:solidFill>
                <a:schemeClr val="tx1">
                  <a:lumMod val="15000"/>
                  <a:lumOff val="85000"/>
                </a:schemeClr>
              </a:solidFill>
              <a:round/>
            </a:ln>
            <a:effectLst/>
          </c:spPr>
        </c:majorGridlines>
        <c:numFmt formatCode="_(&quot;$&quot;* #,##0.0000_);_(&quot;$&quot;* \(#,##0.0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823463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37840" cy="466972"/>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1344" y="1"/>
            <a:ext cx="3037840" cy="466972"/>
          </a:xfrm>
          <a:prstGeom prst="rect">
            <a:avLst/>
          </a:prstGeom>
        </p:spPr>
        <p:txBody>
          <a:bodyPr vert="horz" lIns="93177" tIns="46589" rIns="93177" bIns="46589" rtlCol="0"/>
          <a:lstStyle>
            <a:lvl1pPr algn="r">
              <a:defRPr sz="1200"/>
            </a:lvl1pPr>
          </a:lstStyle>
          <a:p>
            <a:fld id="{FBA7442C-B85F-4243-AE1A-A56A26B6E852}" type="datetimeFigureOut">
              <a:rPr lang="en-US" smtClean="0"/>
              <a:t>9/12/2022</a:t>
            </a:fld>
            <a:endParaRPr lang="en-US"/>
          </a:p>
        </p:txBody>
      </p:sp>
      <p:sp>
        <p:nvSpPr>
          <p:cNvPr id="4" name="Footer Placeholder 3"/>
          <p:cNvSpPr>
            <a:spLocks noGrp="1"/>
          </p:cNvSpPr>
          <p:nvPr>
            <p:ph type="ftr" sz="quarter" idx="2"/>
          </p:nvPr>
        </p:nvSpPr>
        <p:spPr>
          <a:xfrm>
            <a:off x="0" y="8829430"/>
            <a:ext cx="3037840" cy="466971"/>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1344" y="8829430"/>
            <a:ext cx="3037840" cy="466971"/>
          </a:xfrm>
          <a:prstGeom prst="rect">
            <a:avLst/>
          </a:prstGeom>
        </p:spPr>
        <p:txBody>
          <a:bodyPr vert="horz" lIns="93177" tIns="46589" rIns="93177" bIns="46589" rtlCol="0" anchor="b"/>
          <a:lstStyle>
            <a:lvl1pPr algn="r">
              <a:defRPr sz="1200"/>
            </a:lvl1pPr>
          </a:lstStyle>
          <a:p>
            <a:fld id="{64E99F1F-23DB-7A41-A7BF-5E13DE045E27}" type="slidenum">
              <a:rPr lang="en-US" smtClean="0"/>
              <a:t>‹#›</a:t>
            </a:fld>
            <a:endParaRPr lang="en-US"/>
          </a:p>
        </p:txBody>
      </p:sp>
    </p:spTree>
    <p:extLst>
      <p:ext uri="{BB962C8B-B14F-4D97-AF65-F5344CB8AC3E}">
        <p14:creationId xmlns:p14="http://schemas.microsoft.com/office/powerpoint/2010/main" val="20344086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1"/>
            <a:ext cx="3037840" cy="466434"/>
          </a:xfrm>
          <a:prstGeom prst="rect">
            <a:avLst/>
          </a:prstGeom>
        </p:spPr>
        <p:txBody>
          <a:bodyPr vert="horz" lIns="93177" tIns="46589" rIns="93177" bIns="46589" rtlCol="0"/>
          <a:lstStyle>
            <a:lvl1pPr algn="r">
              <a:defRPr sz="1200"/>
            </a:lvl1pPr>
          </a:lstStyle>
          <a:p>
            <a:fld id="{AE1A4FDE-EDDF-3D4F-8040-CBABFC668C17}" type="datetimeFigureOut">
              <a:rPr lang="en-US" smtClean="0"/>
              <a:t>9/12/2022</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9"/>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1C9CB7D7-F62A-5B43-B6D3-53FDCD318867}" type="slidenum">
              <a:rPr lang="en-US" smtClean="0"/>
              <a:t>‹#›</a:t>
            </a:fld>
            <a:endParaRPr lang="en-US"/>
          </a:p>
        </p:txBody>
      </p:sp>
    </p:spTree>
    <p:extLst>
      <p:ext uri="{BB962C8B-B14F-4D97-AF65-F5344CB8AC3E}">
        <p14:creationId xmlns:p14="http://schemas.microsoft.com/office/powerpoint/2010/main" val="984943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Ninth Grade center Video</a:t>
            </a:r>
          </a:p>
        </p:txBody>
      </p:sp>
      <p:sp>
        <p:nvSpPr>
          <p:cNvPr id="4" name="Slide Number Placeholder 3"/>
          <p:cNvSpPr>
            <a:spLocks noGrp="1"/>
          </p:cNvSpPr>
          <p:nvPr>
            <p:ph type="sldNum" sz="quarter" idx="10"/>
          </p:nvPr>
        </p:nvSpPr>
        <p:spPr/>
        <p:txBody>
          <a:bodyPr/>
          <a:lstStyle/>
          <a:p>
            <a:fld id="{1C9CB7D7-F62A-5B43-B6D3-53FDCD318867}" type="slidenum">
              <a:rPr lang="en-US" smtClean="0"/>
              <a:t>1</a:t>
            </a:fld>
            <a:endParaRPr lang="en-US"/>
          </a:p>
        </p:txBody>
      </p:sp>
    </p:spTree>
    <p:extLst>
      <p:ext uri="{BB962C8B-B14F-4D97-AF65-F5344CB8AC3E}">
        <p14:creationId xmlns:p14="http://schemas.microsoft.com/office/powerpoint/2010/main" val="259535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Relations, Innovation, Excellence are core values developed by our community and school district. These three values guide us every day and it’s what we believe is the foundation for our educational excellence. And it’s what new families tell us is their reason they move to Rockwall County.</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 love this picture because of the smiling faces. That’s the ultimate goal for us is having our primary customer, our students, happy and successful. In the photo are students representing our award-winning Career &amp; Technical Education programs, athletics and Fine Arts.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As an example, last year the Class of 2022 earned: </a:t>
            </a:r>
          </a:p>
          <a:p>
            <a:pPr lvl="0"/>
            <a:r>
              <a:rPr lang="en-US" sz="1200" kern="1200" dirty="0">
                <a:solidFill>
                  <a:schemeClr val="tx1"/>
                </a:solidFill>
                <a:effectLst/>
                <a:latin typeface="+mn-lt"/>
                <a:ea typeface="+mn-ea"/>
                <a:cs typeface="+mn-cs"/>
              </a:rPr>
              <a:t>- 150 state and national athletic awards</a:t>
            </a:r>
          </a:p>
          <a:p>
            <a:pPr lvl="0"/>
            <a:r>
              <a:rPr lang="en-US" sz="1200" kern="1200" dirty="0">
                <a:solidFill>
                  <a:schemeClr val="tx1"/>
                </a:solidFill>
                <a:effectLst/>
                <a:latin typeface="+mn-lt"/>
                <a:ea typeface="+mn-ea"/>
                <a:cs typeface="+mn-cs"/>
              </a:rPr>
              <a:t>- 450 professional CTE certifications</a:t>
            </a:r>
          </a:p>
          <a:p>
            <a:pPr lvl="0"/>
            <a:r>
              <a:rPr lang="en-US" sz="1200" kern="1200" dirty="0">
                <a:solidFill>
                  <a:schemeClr val="tx1"/>
                </a:solidFill>
                <a:effectLst/>
                <a:latin typeface="+mn-lt"/>
                <a:ea typeface="+mn-ea"/>
                <a:cs typeface="+mn-cs"/>
              </a:rPr>
              <a:t>- 72 state and national CTE competition awards, and</a:t>
            </a:r>
          </a:p>
          <a:p>
            <a:pPr lvl="0"/>
            <a:r>
              <a:rPr lang="en-US" sz="1200" kern="1200" dirty="0">
                <a:solidFill>
                  <a:schemeClr val="tx1"/>
                </a:solidFill>
                <a:effectLst/>
                <a:latin typeface="+mn-lt"/>
                <a:ea typeface="+mn-ea"/>
                <a:cs typeface="+mn-cs"/>
              </a:rPr>
              <a:t>- 78 state and national Fine Arts awards.</a:t>
            </a:r>
            <a:endParaRPr lang="en-US" sz="1200" b="0" i="0" u="none" strike="noStrike" kern="1200" dirty="0">
              <a:solidFill>
                <a:schemeClr val="tx1"/>
              </a:solidFill>
              <a:effectLst/>
              <a:latin typeface="+mn-lt"/>
              <a:ea typeface="+mn-ea"/>
              <a:cs typeface="+mn-cs"/>
            </a:endParaRPr>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9CB7D7-F62A-5B43-B6D3-53FDCD318867}" type="slidenum">
              <a:rPr lang="en-US" smtClean="0"/>
              <a:t>2</a:t>
            </a:fld>
            <a:endParaRPr lang="en-US"/>
          </a:p>
        </p:txBody>
      </p:sp>
    </p:spTree>
    <p:extLst>
      <p:ext uri="{BB962C8B-B14F-4D97-AF65-F5344CB8AC3E}">
        <p14:creationId xmlns:p14="http://schemas.microsoft.com/office/powerpoint/2010/main" val="905126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Leadership starts at the top and for us our Board of Trustees provide governance for our school district. These seven elected officials, serving in unpaid roles, represent different occupations and perspectives that have successfully guided our schools through the years. In 2019, the Board was named a Top Five Honor Board in Texas for governance, fiscal responsibility and academic/extracurricular achievement out of more than 1,200 school districts.</a:t>
            </a:r>
          </a:p>
        </p:txBody>
      </p:sp>
      <p:sp>
        <p:nvSpPr>
          <p:cNvPr id="4" name="Slide Number Placeholder 3"/>
          <p:cNvSpPr>
            <a:spLocks noGrp="1"/>
          </p:cNvSpPr>
          <p:nvPr>
            <p:ph type="sldNum" sz="quarter" idx="5"/>
          </p:nvPr>
        </p:nvSpPr>
        <p:spPr/>
        <p:txBody>
          <a:bodyPr/>
          <a:lstStyle/>
          <a:p>
            <a:fld id="{1C9CB7D7-F62A-5B43-B6D3-53FDCD318867}" type="slidenum">
              <a:rPr lang="en-US" smtClean="0"/>
              <a:t>3</a:t>
            </a:fld>
            <a:endParaRPr lang="en-US"/>
          </a:p>
        </p:txBody>
      </p:sp>
    </p:spTree>
    <p:extLst>
      <p:ext uri="{BB962C8B-B14F-4D97-AF65-F5344CB8AC3E}">
        <p14:creationId xmlns:p14="http://schemas.microsoft.com/office/powerpoint/2010/main" val="1275224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9CB7D7-F62A-5B43-B6D3-53FDCD31886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65203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9CB7D7-F62A-5B43-B6D3-53FDCD31886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1150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80f87d8c0c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80f87d8c0c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a:solidFill>
                  <a:schemeClr val="tx1"/>
                </a:solidFill>
                <a:effectLst/>
                <a:latin typeface="+mn-lt"/>
                <a:ea typeface="+mn-ea"/>
                <a:cs typeface="+mn-cs"/>
              </a:rPr>
              <a:t>Two students from Rockwall High School were recently announced as National Merit Semifinalists.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More than 1.5 million students across the country took the qualifying test and only 16,000 qualified for this high honor, placing them in the top 1% of all students in the nation.</a:t>
            </a:r>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Rockwall ISD has increased National Merit Scholarship Program recognized students by 59% since 2016.</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72157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80f87d8c0c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80f87d8c0c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a:solidFill>
                  <a:schemeClr val="tx1"/>
                </a:solidFill>
                <a:effectLst/>
                <a:latin typeface="+mn-lt"/>
                <a:ea typeface="+mn-ea"/>
                <a:cs typeface="+mn-cs"/>
              </a:rPr>
              <a:t>We anticipate several National Merit Commended students to be announced later this month. Last year we had 19.</a:t>
            </a:r>
          </a:p>
          <a:p>
            <a:r>
              <a:rPr lang="en-US" sz="1200" kern="1200" dirty="0">
                <a:solidFill>
                  <a:schemeClr val="tx1"/>
                </a:solidFill>
                <a:effectLst/>
                <a:latin typeface="+mn-lt"/>
                <a:ea typeface="+mn-ea"/>
                <a:cs typeface="+mn-cs"/>
              </a:rPr>
              <a:t>In addition to our two Semifinalists, twenty-three Rockwall ISD high school students also earned national recognition from the College Board for their high scoring performance on the Preliminary Scholastic Aptitude Test (PSAT) last school year. </a:t>
            </a:r>
          </a:p>
        </p:txBody>
      </p:sp>
    </p:spTree>
    <p:extLst>
      <p:ext uri="{BB962C8B-B14F-4D97-AF65-F5344CB8AC3E}">
        <p14:creationId xmlns:p14="http://schemas.microsoft.com/office/powerpoint/2010/main" val="2069072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Our students excel at the highest levels of state competition in a variety of boy and girl sports at the 6A level.</a:t>
            </a:r>
            <a:br>
              <a:rPr lang="en-US" dirty="0"/>
            </a:br>
            <a:br>
              <a:rPr lang="en-US" dirty="0"/>
            </a:br>
            <a:r>
              <a:rPr lang="en-US" dirty="0"/>
              <a:t>This past year our Rockwall girls soccer placed 2</a:t>
            </a:r>
            <a:r>
              <a:rPr lang="en-US" baseline="30000" dirty="0"/>
              <a:t>nd</a:t>
            </a:r>
            <a:r>
              <a:rPr lang="en-US" dirty="0"/>
              <a:t> at state while our Rockwall-Heath baseball team competed at the state tournament. We also had several individual state winners and long play-off runs in multiple sports.</a:t>
            </a:r>
            <a:br>
              <a:rPr lang="en-US" dirty="0"/>
            </a:br>
            <a:br>
              <a:rPr lang="en-US" dirty="0"/>
            </a:br>
            <a:r>
              <a:rPr lang="en-US" dirty="0"/>
              <a:t>As a testament of our competitiveness in Rockwall ISD, our two high schools were named to the UIL’s Lone Star Cup top 25 high school’s list for the past five years for academic, fine arts, and athletic UIL performances and competitions.</a:t>
            </a:r>
          </a:p>
        </p:txBody>
      </p:sp>
      <p:sp>
        <p:nvSpPr>
          <p:cNvPr id="4" name="Slide Number Placeholder 3"/>
          <p:cNvSpPr>
            <a:spLocks noGrp="1"/>
          </p:cNvSpPr>
          <p:nvPr>
            <p:ph type="sldNum" sz="quarter" idx="10"/>
          </p:nvPr>
        </p:nvSpPr>
        <p:spPr/>
        <p:txBody>
          <a:bodyPr/>
          <a:lstStyle/>
          <a:p>
            <a:fld id="{833D933C-E7F1-A144-9345-C273CB9EC269}" type="slidenum">
              <a:rPr lang="en-US" smtClean="0"/>
              <a:t>8</a:t>
            </a:fld>
            <a:endParaRPr lang="en-US"/>
          </a:p>
        </p:txBody>
      </p:sp>
    </p:spTree>
    <p:extLst>
      <p:ext uri="{BB962C8B-B14F-4D97-AF65-F5344CB8AC3E}">
        <p14:creationId xmlns:p14="http://schemas.microsoft.com/office/powerpoint/2010/main" val="191555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the 6</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year in a row, our Fine Arts program earned the Best Communities for Music Education designation for excellence in music education. As I mentioned earlier, our Fine Arts students earned more than 78 state and national awards and recognitions in band, choir, orchestra, art, theater and cheer. We are especially proud of our middle school programs that achieve at high levels as a foundation for our high school programs.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33D933C-E7F1-A144-9345-C273CB9EC269}" type="slidenum">
              <a:rPr lang="en-US" smtClean="0"/>
              <a:t>9</a:t>
            </a:fld>
            <a:endParaRPr lang="en-US"/>
          </a:p>
        </p:txBody>
      </p:sp>
    </p:spTree>
    <p:extLst>
      <p:ext uri="{BB962C8B-B14F-4D97-AF65-F5344CB8AC3E}">
        <p14:creationId xmlns:p14="http://schemas.microsoft.com/office/powerpoint/2010/main" val="37102189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Our students continue to excel in career &amp; technical programs at the Dr. Gene Burton College &amp; Career Academy. We continue to see great interest and program requests from our students for more of this type of learning. We have expanded and added a couple of programs in the medical and education areas.</a:t>
            </a:r>
            <a:br>
              <a:rPr lang="en-US" sz="1200" b="0" i="0" u="none" strike="noStrike" kern="1200" dirty="0">
                <a:solidFill>
                  <a:schemeClr val="tx1"/>
                </a:solidFill>
                <a:effectLst/>
                <a:latin typeface="+mn-lt"/>
                <a:ea typeface="+mn-ea"/>
                <a:cs typeface="+mn-cs"/>
              </a:rPr>
            </a:br>
            <a:br>
              <a:rPr lang="en-US" sz="1200" b="0" i="0" u="none" strike="noStrike"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CAREER AND TECHNICAL EDUCATION:</a:t>
            </a:r>
            <a:endParaRPr lang="en-US" sz="1200" kern="1200" dirty="0">
              <a:solidFill>
                <a:schemeClr val="tx1"/>
              </a:solidFill>
              <a:effectLst/>
              <a:latin typeface="+mn-lt"/>
              <a:ea typeface="+mn-ea"/>
              <a:cs typeface="+mn-cs"/>
            </a:endParaRPr>
          </a:p>
          <a:p>
            <a:pPr rtl="0" fontAlgn="base"/>
            <a:r>
              <a:rPr lang="en-US" sz="1200" b="0" i="0" u="none" strike="noStrike" kern="1200" dirty="0">
                <a:solidFill>
                  <a:schemeClr val="tx1"/>
                </a:solidFill>
                <a:effectLst/>
                <a:latin typeface="+mn-lt"/>
                <a:ea typeface="+mn-ea"/>
                <a:cs typeface="+mn-cs"/>
              </a:rPr>
              <a:t>Staff: 50 (32 Teachers)</a:t>
            </a:r>
          </a:p>
          <a:p>
            <a:pPr rtl="0" fontAlgn="base"/>
            <a:r>
              <a:rPr lang="en-US" sz="1200" b="0" i="0" u="none" strike="noStrike" kern="1200" dirty="0">
                <a:solidFill>
                  <a:schemeClr val="tx1"/>
                </a:solidFill>
                <a:effectLst/>
                <a:latin typeface="+mn-lt"/>
                <a:ea typeface="+mn-ea"/>
                <a:cs typeface="+mn-cs"/>
              </a:rPr>
              <a:t>Students: 6800 +</a:t>
            </a:r>
          </a:p>
          <a:p>
            <a:pPr rtl="0" fontAlgn="base"/>
            <a:r>
              <a:rPr lang="en-US" sz="1200" b="0" i="0" u="none" strike="noStrike" kern="1200" dirty="0">
                <a:solidFill>
                  <a:schemeClr val="tx1"/>
                </a:solidFill>
                <a:effectLst/>
                <a:latin typeface="+mn-lt"/>
                <a:ea typeface="+mn-ea"/>
                <a:cs typeface="+mn-cs"/>
              </a:rPr>
              <a:t>Total Certifications Offered: 50</a:t>
            </a:r>
          </a:p>
          <a:p>
            <a:pPr rtl="0" fontAlgn="base"/>
            <a:r>
              <a:rPr lang="en-US" sz="1200" b="0" i="0" u="none" strike="noStrike" kern="1200" dirty="0">
                <a:solidFill>
                  <a:schemeClr val="tx1"/>
                </a:solidFill>
                <a:effectLst/>
                <a:latin typeface="+mn-lt"/>
                <a:ea typeface="+mn-ea"/>
                <a:cs typeface="+mn-cs"/>
              </a:rPr>
              <a:t>Certifications Earned 2022: 450</a:t>
            </a:r>
          </a:p>
          <a:p>
            <a:pPr rtl="0" fontAlgn="base"/>
            <a:r>
              <a:rPr lang="en-US" sz="1200" b="0" i="0" u="none" strike="noStrike" kern="1200" dirty="0">
                <a:solidFill>
                  <a:schemeClr val="tx1"/>
                </a:solidFill>
                <a:effectLst/>
                <a:latin typeface="+mn-lt"/>
                <a:ea typeface="+mn-ea"/>
                <a:cs typeface="+mn-cs"/>
              </a:rPr>
              <a:t>Endorsements: 3</a:t>
            </a:r>
          </a:p>
          <a:p>
            <a:pPr rtl="0" fontAlgn="base"/>
            <a:r>
              <a:rPr lang="en-US" sz="1200" b="0" i="0" u="none" strike="noStrike" kern="1200" dirty="0">
                <a:solidFill>
                  <a:schemeClr val="tx1"/>
                </a:solidFill>
                <a:effectLst/>
                <a:latin typeface="+mn-lt"/>
                <a:ea typeface="+mn-ea"/>
                <a:cs typeface="+mn-cs"/>
              </a:rPr>
              <a:t>Programs of Study: 28</a:t>
            </a:r>
          </a:p>
        </p:txBody>
      </p:sp>
      <p:sp>
        <p:nvSpPr>
          <p:cNvPr id="4" name="Slide Number Placeholder 3"/>
          <p:cNvSpPr>
            <a:spLocks noGrp="1"/>
          </p:cNvSpPr>
          <p:nvPr>
            <p:ph type="sldNum" sz="quarter" idx="10"/>
          </p:nvPr>
        </p:nvSpPr>
        <p:spPr/>
        <p:txBody>
          <a:bodyPr/>
          <a:lstStyle/>
          <a:p>
            <a:fld id="{1C9CB7D7-F62A-5B43-B6D3-53FDCD318867}" type="slidenum">
              <a:rPr lang="en-US" smtClean="0"/>
              <a:t>10</a:t>
            </a:fld>
            <a:endParaRPr lang="en-US"/>
          </a:p>
        </p:txBody>
      </p:sp>
    </p:spTree>
    <p:extLst>
      <p:ext uri="{BB962C8B-B14F-4D97-AF65-F5344CB8AC3E}">
        <p14:creationId xmlns:p14="http://schemas.microsoft.com/office/powerpoint/2010/main" val="23478772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 top of the excellence in extracurricular and career tech programs, our academics are top notch, too. Thanks to our teachers, staff, students and supportive families, we earned an ‘A’ accountability rating from the Texas Education Agency for the third year in a row.</a:t>
            </a:r>
          </a:p>
          <a:p>
            <a:endParaRPr lang="en-US" sz="1600" dirty="0"/>
          </a:p>
        </p:txBody>
      </p:sp>
      <p:sp>
        <p:nvSpPr>
          <p:cNvPr id="4" name="Slide Number Placeholder 3"/>
          <p:cNvSpPr>
            <a:spLocks noGrp="1"/>
          </p:cNvSpPr>
          <p:nvPr>
            <p:ph type="sldNum" sz="quarter" idx="10"/>
          </p:nvPr>
        </p:nvSpPr>
        <p:spPr/>
        <p:txBody>
          <a:bodyPr/>
          <a:lstStyle/>
          <a:p>
            <a:fld id="{1C9CB7D7-F62A-5B43-B6D3-53FDCD318867}" type="slidenum">
              <a:rPr lang="en-US" smtClean="0"/>
              <a:t>11</a:t>
            </a:fld>
            <a:endParaRPr lang="en-US"/>
          </a:p>
        </p:txBody>
      </p:sp>
    </p:spTree>
    <p:extLst>
      <p:ext uri="{BB962C8B-B14F-4D97-AF65-F5344CB8AC3E}">
        <p14:creationId xmlns:p14="http://schemas.microsoft.com/office/powerpoint/2010/main" val="2157323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While we are thankful for our rating, we are most proud of our students that graduate each year and go off to colleges and universities across the nation or enter our military or technical schools or workforce. This is really who we are…let’s listen to a few of our seniors from the Class of 2022 and hear what they have to say about Rockwall ISD.</a:t>
            </a:r>
          </a:p>
        </p:txBody>
      </p:sp>
      <p:sp>
        <p:nvSpPr>
          <p:cNvPr id="4" name="Slide Number Placeholder 3"/>
          <p:cNvSpPr>
            <a:spLocks noGrp="1"/>
          </p:cNvSpPr>
          <p:nvPr>
            <p:ph type="sldNum" sz="quarter" idx="10"/>
          </p:nvPr>
        </p:nvSpPr>
        <p:spPr/>
        <p:txBody>
          <a:bodyPr/>
          <a:lstStyle/>
          <a:p>
            <a:fld id="{1C9CB7D7-F62A-5B43-B6D3-53FDCD318867}" type="slidenum">
              <a:rPr lang="en-US" smtClean="0"/>
              <a:t>12</a:t>
            </a:fld>
            <a:endParaRPr lang="en-US"/>
          </a:p>
        </p:txBody>
      </p:sp>
    </p:spTree>
    <p:extLst>
      <p:ext uri="{BB962C8B-B14F-4D97-AF65-F5344CB8AC3E}">
        <p14:creationId xmlns:p14="http://schemas.microsoft.com/office/powerpoint/2010/main" val="23046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9CB7D7-F62A-5B43-B6D3-53FDCD31886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7952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Shape 61"/>
          <p:cNvSpPr>
            <a:spLocks noGrp="1" noRot="1" noChangeAspect="1"/>
          </p:cNvSpPr>
          <p:nvPr>
            <p:ph type="sldImg" idx="2"/>
          </p:nvPr>
        </p:nvSpPr>
        <p:spPr>
          <a:xfrm>
            <a:off x="342900" y="696913"/>
            <a:ext cx="6196013" cy="34861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 name="Shape 62"/>
          <p:cNvSpPr txBox="1">
            <a:spLocks noGrp="1"/>
          </p:cNvSpPr>
          <p:nvPr>
            <p:ph type="body" idx="1"/>
          </p:nvPr>
        </p:nvSpPr>
        <p:spPr>
          <a:xfrm>
            <a:off x="688182" y="4415790"/>
            <a:ext cx="5505450" cy="4183380"/>
          </a:xfrm>
          <a:prstGeom prst="rect">
            <a:avLst/>
          </a:prstGeom>
        </p:spPr>
        <p:txBody>
          <a:bodyPr wrap="square" lIns="92405" tIns="92405" rIns="92405" bIns="92405" anchor="t" anchorCtr="0">
            <a:noAutofit/>
          </a:bodyPr>
          <a:lstStyle/>
          <a:p>
            <a:pPr marL="0" indent="0" defTabSz="924207">
              <a:buNone/>
              <a:defRPr/>
            </a:pPr>
            <a:endParaRPr lang="en-US" b="0" i="0" u="none" dirty="0"/>
          </a:p>
          <a:p>
            <a:pPr marL="0" indent="0">
              <a:buNone/>
            </a:pPr>
            <a:endParaRPr dirty="0"/>
          </a:p>
        </p:txBody>
      </p:sp>
    </p:spTree>
    <p:extLst>
      <p:ext uri="{BB962C8B-B14F-4D97-AF65-F5344CB8AC3E}">
        <p14:creationId xmlns:p14="http://schemas.microsoft.com/office/powerpoint/2010/main" val="29891893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8938" y="719138"/>
            <a:ext cx="6402387"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718103" y="4560570"/>
            <a:ext cx="5744817" cy="4320540"/>
          </a:xfrm>
          <a:prstGeom prst="rect">
            <a:avLst/>
          </a:prstGeom>
        </p:spPr>
        <p:txBody>
          <a:bodyPr wrap="square" lIns="95861" tIns="95861" rIns="95861" bIns="95861" anchor="t" anchorCtr="0">
            <a:noAutofit/>
          </a:bodyPr>
          <a:lstStyle/>
          <a:p>
            <a:pPr marL="0" indent="0">
              <a:buNone/>
            </a:pPr>
            <a:endParaRPr dirty="0"/>
          </a:p>
        </p:txBody>
      </p:sp>
    </p:spTree>
    <p:extLst>
      <p:ext uri="{BB962C8B-B14F-4D97-AF65-F5344CB8AC3E}">
        <p14:creationId xmlns:p14="http://schemas.microsoft.com/office/powerpoint/2010/main" val="3276105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8938" y="719138"/>
            <a:ext cx="6402387"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718103" y="4560570"/>
            <a:ext cx="5744817" cy="4320540"/>
          </a:xfrm>
          <a:prstGeom prst="rect">
            <a:avLst/>
          </a:prstGeom>
        </p:spPr>
        <p:txBody>
          <a:bodyPr wrap="square" lIns="95861" tIns="95861" rIns="95861" bIns="95861" anchor="t" anchorCtr="0">
            <a:noAutofit/>
          </a:bodyPr>
          <a:lstStyle/>
          <a:p>
            <a:pPr marL="0" indent="0">
              <a:buNone/>
            </a:pPr>
            <a:endParaRPr dirty="0"/>
          </a:p>
        </p:txBody>
      </p:sp>
    </p:spTree>
    <p:extLst>
      <p:ext uri="{BB962C8B-B14F-4D97-AF65-F5344CB8AC3E}">
        <p14:creationId xmlns:p14="http://schemas.microsoft.com/office/powerpoint/2010/main" val="299862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8938" y="719138"/>
            <a:ext cx="6402387" cy="36004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718103" y="4560570"/>
            <a:ext cx="5744817" cy="4320540"/>
          </a:xfrm>
          <a:prstGeom prst="rect">
            <a:avLst/>
          </a:prstGeom>
        </p:spPr>
        <p:txBody>
          <a:bodyPr wrap="square" lIns="95861" tIns="95861" rIns="95861" bIns="95861" anchor="t" anchorCtr="0">
            <a:noAutofit/>
          </a:bodyPr>
          <a:lstStyle/>
          <a:p>
            <a:pPr marL="0" indent="0">
              <a:buNone/>
            </a:pPr>
            <a:endParaRPr dirty="0"/>
          </a:p>
        </p:txBody>
      </p:sp>
    </p:spTree>
    <p:extLst>
      <p:ext uri="{BB962C8B-B14F-4D97-AF65-F5344CB8AC3E}">
        <p14:creationId xmlns:p14="http://schemas.microsoft.com/office/powerpoint/2010/main" val="549528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9CB7D7-F62A-5B43-B6D3-53FDCD31886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915285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19</a:t>
            </a:fld>
            <a:endParaRPr lang="en-US"/>
          </a:p>
        </p:txBody>
      </p:sp>
    </p:spTree>
    <p:extLst>
      <p:ext uri="{BB962C8B-B14F-4D97-AF65-F5344CB8AC3E}">
        <p14:creationId xmlns:p14="http://schemas.microsoft.com/office/powerpoint/2010/main" val="37461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20</a:t>
            </a:fld>
            <a:endParaRPr lang="en-US"/>
          </a:p>
        </p:txBody>
      </p:sp>
    </p:spTree>
    <p:extLst>
      <p:ext uri="{BB962C8B-B14F-4D97-AF65-F5344CB8AC3E}">
        <p14:creationId xmlns:p14="http://schemas.microsoft.com/office/powerpoint/2010/main" val="3675280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21</a:t>
            </a:fld>
            <a:endParaRPr lang="en-US"/>
          </a:p>
        </p:txBody>
      </p:sp>
    </p:spTree>
    <p:extLst>
      <p:ext uri="{BB962C8B-B14F-4D97-AF65-F5344CB8AC3E}">
        <p14:creationId xmlns:p14="http://schemas.microsoft.com/office/powerpoint/2010/main" val="5970670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In 2021, voters in Rockwall approved a bond program that mainly addressed the overcrowding of our high school and middle schools. A community committee developed the bond that would build two ninth-grade centers that would feed into their respective high schools at Rockwall High or Rockwall-Heath High School. We will also build a fourth middle school on the southside of the District and construct additions at the existing three middle schools to move up 6</a:t>
            </a:r>
            <a:r>
              <a:rPr lang="en-US" sz="1400" kern="1200" baseline="30000" dirty="0">
                <a:solidFill>
                  <a:schemeClr val="tx1"/>
                </a:solidFill>
                <a:effectLst/>
                <a:latin typeface="+mn-lt"/>
                <a:ea typeface="+mn-ea"/>
                <a:cs typeface="+mn-cs"/>
              </a:rPr>
              <a:t>th</a:t>
            </a:r>
            <a:r>
              <a:rPr lang="en-US" sz="1400" kern="1200" dirty="0">
                <a:solidFill>
                  <a:schemeClr val="tx1"/>
                </a:solidFill>
                <a:effectLst/>
                <a:latin typeface="+mn-lt"/>
                <a:ea typeface="+mn-ea"/>
                <a:cs typeface="+mn-cs"/>
              </a:rPr>
              <a:t> grade. </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22</a:t>
            </a:fld>
            <a:endParaRPr lang="en-US"/>
          </a:p>
        </p:txBody>
      </p:sp>
    </p:spTree>
    <p:extLst>
      <p:ext uri="{BB962C8B-B14F-4D97-AF65-F5344CB8AC3E}">
        <p14:creationId xmlns:p14="http://schemas.microsoft.com/office/powerpoint/2010/main" val="3258370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a rendering of our ninth grade centers. The Rockwall High School Ninth Grade Center will be located on FM 1141 close to Hays Elementary School. The Rockwall-Heath High School Ninth Grade Center will be on the same property as the current Dr. Gene Burton College and Career Center on John King Boulevard. Both are scheduled to open August of 2024.</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23</a:t>
            </a:fld>
            <a:endParaRPr lang="en-US"/>
          </a:p>
        </p:txBody>
      </p:sp>
    </p:spTree>
    <p:extLst>
      <p:ext uri="{BB962C8B-B14F-4D97-AF65-F5344CB8AC3E}">
        <p14:creationId xmlns:p14="http://schemas.microsoft.com/office/powerpoint/2010/main" val="14726989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Each school will have its own branding. This is a rendering of the commons areas. Both campuses will be built large enough to be converted to a full high school in the future as our student population grows.</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24</a:t>
            </a:fld>
            <a:endParaRPr lang="en-US"/>
          </a:p>
        </p:txBody>
      </p:sp>
    </p:spTree>
    <p:extLst>
      <p:ext uri="{BB962C8B-B14F-4D97-AF65-F5344CB8AC3E}">
        <p14:creationId xmlns:p14="http://schemas.microsoft.com/office/powerpoint/2010/main" val="5134883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25</a:t>
            </a:fld>
            <a:endParaRPr lang="en-US"/>
          </a:p>
        </p:txBody>
      </p:sp>
    </p:spTree>
    <p:extLst>
      <p:ext uri="{BB962C8B-B14F-4D97-AF65-F5344CB8AC3E}">
        <p14:creationId xmlns:p14="http://schemas.microsoft.com/office/powerpoint/2010/main" val="16290506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This is a rendering of the athletic gym areas. </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26</a:t>
            </a:fld>
            <a:endParaRPr lang="en-US"/>
          </a:p>
        </p:txBody>
      </p:sp>
    </p:spTree>
    <p:extLst>
      <p:ext uri="{BB962C8B-B14F-4D97-AF65-F5344CB8AC3E}">
        <p14:creationId xmlns:p14="http://schemas.microsoft.com/office/powerpoint/2010/main" val="5032008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a rendering of the athletic gym areas. </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27</a:t>
            </a:fld>
            <a:endParaRPr lang="en-US"/>
          </a:p>
        </p:txBody>
      </p:sp>
    </p:spTree>
    <p:extLst>
      <p:ext uri="{BB962C8B-B14F-4D97-AF65-F5344CB8AC3E}">
        <p14:creationId xmlns:p14="http://schemas.microsoft.com/office/powerpoint/2010/main" val="31008998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28</a:t>
            </a:fld>
            <a:endParaRPr lang="en-US"/>
          </a:p>
        </p:txBody>
      </p:sp>
    </p:spTree>
    <p:extLst>
      <p:ext uri="{BB962C8B-B14F-4D97-AF65-F5344CB8AC3E}">
        <p14:creationId xmlns:p14="http://schemas.microsoft.com/office/powerpoint/2010/main" val="1838104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a rendering of the athletic gym areas. </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29</a:t>
            </a:fld>
            <a:endParaRPr lang="en-US"/>
          </a:p>
        </p:txBody>
      </p:sp>
    </p:spTree>
    <p:extLst>
      <p:ext uri="{BB962C8B-B14F-4D97-AF65-F5344CB8AC3E}">
        <p14:creationId xmlns:p14="http://schemas.microsoft.com/office/powerpoint/2010/main" val="31338127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realtors, you know that south of I-30 is growing exceptionally fast. As an example, Rockwall-Heath High School is now larger than Rockwall High School by about 100 students. Lyon Elementary is now our largest elementary school and Garcia Elementary, which opened last year and is located in the Williamsburg subdivision, is now our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largest school. For Lyon Elementary, we are constructing an addition of eight classrooms to expand the facility. </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30</a:t>
            </a:fld>
            <a:endParaRPr lang="en-US"/>
          </a:p>
        </p:txBody>
      </p:sp>
    </p:spTree>
    <p:extLst>
      <p:ext uri="{BB962C8B-B14F-4D97-AF65-F5344CB8AC3E}">
        <p14:creationId xmlns:p14="http://schemas.microsoft.com/office/powerpoint/2010/main" val="2237319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classroom addition for Lyon is scheduled to open in January 2024.</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31</a:t>
            </a:fld>
            <a:endParaRPr lang="en-US"/>
          </a:p>
        </p:txBody>
      </p:sp>
    </p:spTree>
    <p:extLst>
      <p:ext uri="{BB962C8B-B14F-4D97-AF65-F5344CB8AC3E}">
        <p14:creationId xmlns:p14="http://schemas.microsoft.com/office/powerpoint/2010/main" val="41521852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only elementary facility included in the 2021 bond program was the replacement building for </a:t>
            </a:r>
            <a:r>
              <a:rPr lang="en-US" sz="1200" kern="1200" dirty="0" err="1">
                <a:solidFill>
                  <a:schemeClr val="tx1"/>
                </a:solidFill>
                <a:effectLst/>
                <a:latin typeface="+mn-lt"/>
                <a:ea typeface="+mn-ea"/>
                <a:cs typeface="+mn-cs"/>
              </a:rPr>
              <a:t>Rochell</a:t>
            </a:r>
            <a:r>
              <a:rPr lang="en-US" sz="1200" kern="1200" dirty="0">
                <a:solidFill>
                  <a:schemeClr val="tx1"/>
                </a:solidFill>
                <a:effectLst/>
                <a:latin typeface="+mn-lt"/>
                <a:ea typeface="+mn-ea"/>
                <a:cs typeface="+mn-cs"/>
              </a:rPr>
              <a:t> Elementary School. Located off Ralph Hall Parkway, </a:t>
            </a:r>
            <a:r>
              <a:rPr lang="en-US" sz="1200" kern="1200" dirty="0" err="1">
                <a:solidFill>
                  <a:schemeClr val="tx1"/>
                </a:solidFill>
                <a:effectLst/>
                <a:latin typeface="+mn-lt"/>
                <a:ea typeface="+mn-ea"/>
                <a:cs typeface="+mn-cs"/>
              </a:rPr>
              <a:t>Rochell</a:t>
            </a:r>
            <a:r>
              <a:rPr lang="en-US" sz="1200" kern="1200" dirty="0">
                <a:solidFill>
                  <a:schemeClr val="tx1"/>
                </a:solidFill>
                <a:effectLst/>
                <a:latin typeface="+mn-lt"/>
                <a:ea typeface="+mn-ea"/>
                <a:cs typeface="+mn-cs"/>
              </a:rPr>
              <a:t> will operate as a school while the new school is built behind it facing Ralph Hall. This new school will open for students in August of 2024.</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32</a:t>
            </a:fld>
            <a:endParaRPr lang="en-US"/>
          </a:p>
        </p:txBody>
      </p:sp>
    </p:spTree>
    <p:extLst>
      <p:ext uri="{BB962C8B-B14F-4D97-AF65-F5344CB8AC3E}">
        <p14:creationId xmlns:p14="http://schemas.microsoft.com/office/powerpoint/2010/main" val="16175803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And finally, our new Middle School #4 will be located in the Williamsburg subdivision close to our current Garcia Elementary School in Fate. We plan to open Middle School # 4 in August of 2025.</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Just to put into perspective how much Rockwall ISD has grown, we have built six new campuses in the past five years. In May of 2016, when I first became superintendent, our student enrollment was 15,515. Today we are 18,364. That’s 18% growth in six years.</a:t>
            </a:r>
          </a:p>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33</a:t>
            </a:fld>
            <a:endParaRPr lang="en-US"/>
          </a:p>
        </p:txBody>
      </p:sp>
    </p:spTree>
    <p:extLst>
      <p:ext uri="{BB962C8B-B14F-4D97-AF65-F5344CB8AC3E}">
        <p14:creationId xmlns:p14="http://schemas.microsoft.com/office/powerpoint/2010/main" val="32720806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p>
        </p:txBody>
      </p:sp>
      <p:sp>
        <p:nvSpPr>
          <p:cNvPr id="4" name="Slide Number Placeholder 3"/>
          <p:cNvSpPr>
            <a:spLocks noGrp="1"/>
          </p:cNvSpPr>
          <p:nvPr>
            <p:ph type="sldNum" sz="quarter" idx="10"/>
          </p:nvPr>
        </p:nvSpPr>
        <p:spPr/>
        <p:txBody>
          <a:bodyPr/>
          <a:lstStyle/>
          <a:p>
            <a:fld id="{1C9CB7D7-F62A-5B43-B6D3-53FDCD318867}" type="slidenum">
              <a:rPr lang="en-US" smtClean="0"/>
              <a:t>34</a:t>
            </a:fld>
            <a:endParaRPr lang="en-US"/>
          </a:p>
        </p:txBody>
      </p:sp>
    </p:spTree>
    <p:extLst>
      <p:ext uri="{BB962C8B-B14F-4D97-AF65-F5344CB8AC3E}">
        <p14:creationId xmlns:p14="http://schemas.microsoft.com/office/powerpoint/2010/main" val="26273297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We can reach approximately 21,000+</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people by our FOUR platforms of social media: Twitter, Facebook, </a:t>
            </a:r>
            <a:r>
              <a:rPr lang="en-US" sz="1200" b="0" i="0" u="none" strike="noStrike" kern="1200" dirty="0" err="1">
                <a:solidFill>
                  <a:schemeClr val="tx1"/>
                </a:solidFill>
                <a:effectLst/>
                <a:latin typeface="+mn-lt"/>
                <a:ea typeface="+mn-ea"/>
                <a:cs typeface="+mn-cs"/>
              </a:rPr>
              <a:t>Youtube</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instagram</a:t>
            </a:r>
            <a:r>
              <a:rPr lang="en-US" sz="1200" b="0" i="0" u="none" strike="noStrike" kern="1200" dirty="0">
                <a:solidFill>
                  <a:schemeClr val="tx1"/>
                </a:solidFill>
                <a:effectLst/>
                <a:latin typeface="+mn-lt"/>
                <a:ea typeface="+mn-ea"/>
                <a:cs typeface="+mn-cs"/>
              </a:rPr>
              <a:t>. So you will want to be connected with us through one of our social media sites to get the latest information about</a:t>
            </a:r>
            <a:r>
              <a:rPr lang="en-US" sz="1200" b="0" i="0" u="none" strike="noStrike" kern="1200" baseline="0" dirty="0">
                <a:solidFill>
                  <a:schemeClr val="tx1"/>
                </a:solidFill>
                <a:effectLst/>
                <a:latin typeface="+mn-lt"/>
                <a:ea typeface="+mn-ea"/>
                <a:cs typeface="+mn-cs"/>
              </a:rPr>
              <a:t> our district.</a:t>
            </a:r>
            <a:endParaRPr lang="en-US" dirty="0"/>
          </a:p>
        </p:txBody>
      </p:sp>
      <p:sp>
        <p:nvSpPr>
          <p:cNvPr id="4" name="Slide Number Placeholder 3"/>
          <p:cNvSpPr>
            <a:spLocks noGrp="1"/>
          </p:cNvSpPr>
          <p:nvPr>
            <p:ph type="sldNum" sz="quarter" idx="10"/>
          </p:nvPr>
        </p:nvSpPr>
        <p:spPr/>
        <p:txBody>
          <a:bodyPr/>
          <a:lstStyle/>
          <a:p>
            <a:fld id="{1C9CB7D7-F62A-5B43-B6D3-53FDCD318867}" type="slidenum">
              <a:rPr lang="en-US" smtClean="0"/>
              <a:t>35</a:t>
            </a:fld>
            <a:endParaRPr lang="en-US"/>
          </a:p>
        </p:txBody>
      </p:sp>
    </p:spTree>
    <p:extLst>
      <p:ext uri="{BB962C8B-B14F-4D97-AF65-F5344CB8AC3E}">
        <p14:creationId xmlns:p14="http://schemas.microsoft.com/office/powerpoint/2010/main" val="1230120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userDrawn="1"/>
        </p:nvSpPr>
        <p:spPr>
          <a:xfrm>
            <a:off x="0" y="1"/>
            <a:ext cx="12192000" cy="685799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0" y="4707467"/>
            <a:ext cx="10363200" cy="804333"/>
          </a:xfrm>
        </p:spPr>
        <p:txBody>
          <a:bodyPr/>
          <a:lstStyle>
            <a:lvl1pPr>
              <a:defRPr>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5511800"/>
            <a:ext cx="8534400" cy="642760"/>
          </a:xfrm>
        </p:spPr>
        <p:txBody>
          <a:bodyPr/>
          <a:lstStyle>
            <a:lvl1pPr marL="0" indent="0" algn="ctr">
              <a:buNone/>
              <a:defRPr>
                <a:solidFill>
                  <a:schemeClr val="bg1">
                    <a:lumMod val="8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Tree>
    <p:extLst>
      <p:ext uri="{BB962C8B-B14F-4D97-AF65-F5344CB8AC3E}">
        <p14:creationId xmlns:p14="http://schemas.microsoft.com/office/powerpoint/2010/main" val="197057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350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3291790"/>
            <a:ext cx="10363200" cy="1812922"/>
          </a:xfrm>
        </p:spPr>
        <p:txBody>
          <a:bodyPr anchor="t"/>
          <a:lstStyle>
            <a:lvl1pPr algn="l">
              <a:defRPr sz="4000" b="1" cap="all"/>
            </a:lvl1pPr>
          </a:lstStyle>
          <a:p>
            <a:r>
              <a:rPr lang="en-US"/>
              <a:t>Click to edit Master title style</a:t>
            </a:r>
            <a:endParaRPr lang="en-US" dirty="0"/>
          </a:p>
        </p:txBody>
      </p:sp>
      <p:sp>
        <p:nvSpPr>
          <p:cNvPr id="3" name="Text Placeholder 2"/>
          <p:cNvSpPr>
            <a:spLocks noGrp="1"/>
          </p:cNvSpPr>
          <p:nvPr>
            <p:ph type="body" idx="1"/>
          </p:nvPr>
        </p:nvSpPr>
        <p:spPr>
          <a:xfrm>
            <a:off x="963084" y="1802088"/>
            <a:ext cx="10363200" cy="1489702"/>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31668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userDrawn="1"/>
        </p:nvSpPr>
        <p:spPr>
          <a:xfrm>
            <a:off x="0" y="0"/>
            <a:ext cx="12192000" cy="653726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11565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p:nvPr userDrawn="1"/>
        </p:nvSpPr>
        <p:spPr>
          <a:xfrm>
            <a:off x="0" y="0"/>
            <a:ext cx="12192000" cy="653726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547593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7641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508000" y="274637"/>
            <a:ext cx="11176000" cy="512800"/>
          </a:xfrm>
          <a:prstGeom prst="rect">
            <a:avLst/>
          </a:prstGeom>
          <a:noFill/>
          <a:ln>
            <a:noFill/>
          </a:ln>
        </p:spPr>
        <p:txBody>
          <a:bodyPr spcFirstLastPara="1" wrap="square" lIns="45700" tIns="45700" rIns="45700" bIns="45700" anchor="t" anchorCtr="0">
            <a:noAutofit/>
          </a:bodyPr>
          <a:lstStyle>
            <a:lvl1pPr lvl="0" algn="l" rtl="0">
              <a:lnSpc>
                <a:spcPct val="100000"/>
              </a:lnSpc>
              <a:spcBef>
                <a:spcPts val="0"/>
              </a:spcBef>
              <a:spcAft>
                <a:spcPts val="0"/>
              </a:spcAft>
              <a:buClr>
                <a:srgbClr val="1F497D"/>
              </a:buClr>
              <a:buSzPts val="1800"/>
              <a:buNone/>
              <a:defRPr/>
            </a:lvl1pPr>
            <a:lvl2pPr lvl="1" algn="l" rtl="0">
              <a:lnSpc>
                <a:spcPct val="100000"/>
              </a:lnSpc>
              <a:spcBef>
                <a:spcPts val="0"/>
              </a:spcBef>
              <a:spcAft>
                <a:spcPts val="0"/>
              </a:spcAft>
              <a:buClr>
                <a:srgbClr val="1F497D"/>
              </a:buClr>
              <a:buSzPts val="1800"/>
              <a:buNone/>
              <a:defRPr/>
            </a:lvl2pPr>
            <a:lvl3pPr lvl="2" algn="l" rtl="0">
              <a:lnSpc>
                <a:spcPct val="100000"/>
              </a:lnSpc>
              <a:spcBef>
                <a:spcPts val="0"/>
              </a:spcBef>
              <a:spcAft>
                <a:spcPts val="0"/>
              </a:spcAft>
              <a:buClr>
                <a:srgbClr val="1F497D"/>
              </a:buClr>
              <a:buSzPts val="1800"/>
              <a:buNone/>
              <a:defRPr/>
            </a:lvl3pPr>
            <a:lvl4pPr lvl="3" algn="l" rtl="0">
              <a:lnSpc>
                <a:spcPct val="100000"/>
              </a:lnSpc>
              <a:spcBef>
                <a:spcPts val="0"/>
              </a:spcBef>
              <a:spcAft>
                <a:spcPts val="0"/>
              </a:spcAft>
              <a:buClr>
                <a:srgbClr val="1F497D"/>
              </a:buClr>
              <a:buSzPts val="1800"/>
              <a:buNone/>
              <a:defRPr/>
            </a:lvl4pPr>
            <a:lvl5pPr lvl="4" algn="l" rtl="0">
              <a:lnSpc>
                <a:spcPct val="100000"/>
              </a:lnSpc>
              <a:spcBef>
                <a:spcPts val="0"/>
              </a:spcBef>
              <a:spcAft>
                <a:spcPts val="0"/>
              </a:spcAft>
              <a:buClr>
                <a:srgbClr val="1F497D"/>
              </a:buClr>
              <a:buSzPts val="1800"/>
              <a:buNone/>
              <a:defRPr/>
            </a:lvl5pPr>
            <a:lvl6pPr lvl="5" algn="l" rtl="0">
              <a:lnSpc>
                <a:spcPct val="100000"/>
              </a:lnSpc>
              <a:spcBef>
                <a:spcPts val="0"/>
              </a:spcBef>
              <a:spcAft>
                <a:spcPts val="0"/>
              </a:spcAft>
              <a:buClr>
                <a:srgbClr val="1F497D"/>
              </a:buClr>
              <a:buSzPts val="1800"/>
              <a:buNone/>
              <a:defRPr/>
            </a:lvl6pPr>
            <a:lvl7pPr lvl="6" algn="l" rtl="0">
              <a:lnSpc>
                <a:spcPct val="100000"/>
              </a:lnSpc>
              <a:spcBef>
                <a:spcPts val="0"/>
              </a:spcBef>
              <a:spcAft>
                <a:spcPts val="0"/>
              </a:spcAft>
              <a:buClr>
                <a:srgbClr val="1F497D"/>
              </a:buClr>
              <a:buSzPts val="1800"/>
              <a:buNone/>
              <a:defRPr/>
            </a:lvl7pPr>
            <a:lvl8pPr lvl="7" algn="l" rtl="0">
              <a:lnSpc>
                <a:spcPct val="100000"/>
              </a:lnSpc>
              <a:spcBef>
                <a:spcPts val="0"/>
              </a:spcBef>
              <a:spcAft>
                <a:spcPts val="0"/>
              </a:spcAft>
              <a:buClr>
                <a:srgbClr val="1F497D"/>
              </a:buClr>
              <a:buSzPts val="1800"/>
              <a:buNone/>
              <a:defRPr/>
            </a:lvl8pPr>
            <a:lvl9pPr lvl="8" algn="l" rtl="0">
              <a:lnSpc>
                <a:spcPct val="100000"/>
              </a:lnSpc>
              <a:spcBef>
                <a:spcPts val="0"/>
              </a:spcBef>
              <a:spcAft>
                <a:spcPts val="0"/>
              </a:spcAft>
              <a:buClr>
                <a:srgbClr val="1F497D"/>
              </a:buClr>
              <a:buSzPts val="1800"/>
              <a:buNone/>
              <a:defRPr/>
            </a:lvl9pPr>
          </a:lstStyle>
          <a:p>
            <a:endParaRPr/>
          </a:p>
        </p:txBody>
      </p:sp>
    </p:spTree>
    <p:extLst>
      <p:ext uri="{BB962C8B-B14F-4D97-AF65-F5344CB8AC3E}">
        <p14:creationId xmlns:p14="http://schemas.microsoft.com/office/powerpoint/2010/main" val="424134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415600" y="593367"/>
            <a:ext cx="11360800" cy="763600"/>
          </a:xfrm>
          <a:prstGeom prst="rect">
            <a:avLst/>
          </a:prstGeom>
        </p:spPr>
        <p:txBody>
          <a:bodyPr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Shape 18"/>
          <p:cNvSpPr txBox="1">
            <a:spLocks noGrp="1"/>
          </p:cNvSpPr>
          <p:nvPr>
            <p:ph type="body" idx="1"/>
          </p:nvPr>
        </p:nvSpPr>
        <p:spPr>
          <a:xfrm>
            <a:off x="415600" y="1536633"/>
            <a:ext cx="11360800" cy="4555200"/>
          </a:xfrm>
          <a:prstGeom prst="rect">
            <a:avLst/>
          </a:prstGeom>
        </p:spPr>
        <p:txBody>
          <a:bodyPr wrap="square" lIns="91425" tIns="91425" rIns="91425" bIns="91425" anchor="t" anchorCtr="0"/>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Shape 19"/>
          <p:cNvSpPr txBox="1">
            <a:spLocks noGrp="1"/>
          </p:cNvSpPr>
          <p:nvPr>
            <p:ph type="sldNum" idx="12"/>
          </p:nvPr>
        </p:nvSpPr>
        <p:spPr>
          <a:xfrm>
            <a:off x="11296611" y="6217623"/>
            <a:ext cx="731600" cy="524800"/>
          </a:xfrm>
          <a:prstGeom prst="rect">
            <a:avLst/>
          </a:prstGeom>
        </p:spPr>
        <p:txBody>
          <a:bodyPr wrap="square" lIns="91425" tIns="91425" rIns="91425" bIns="91425" anchor="ctr" anchorCtr="0">
            <a:noAutofit/>
          </a:bodyPr>
          <a:lstStyle/>
          <a:p>
            <a:fld id="{00000000-1234-1234-1234-123412341234}" type="slidenum">
              <a:rPr lang="uk-UA" smtClean="0"/>
              <a:pPr/>
              <a:t>‹#›</a:t>
            </a:fld>
            <a:endParaRPr lang="uk-UA"/>
          </a:p>
        </p:txBody>
      </p:sp>
    </p:spTree>
    <p:extLst>
      <p:ext uri="{BB962C8B-B14F-4D97-AF65-F5344CB8AC3E}">
        <p14:creationId xmlns:p14="http://schemas.microsoft.com/office/powerpoint/2010/main" val="1075040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3A7C5-D966-1847-B443-971105F6880D}" type="datetimeFigureOut">
              <a:rPr lang="en-US" smtClean="0"/>
              <a:t>9/12/2022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255F7A-9BDB-664A-B112-1537800090C7}" type="slidenum">
              <a:rPr lang="en-US" smtClean="0"/>
              <a:t>‹#›</a:t>
            </a:fld>
            <a:endParaRPr lang="en-US"/>
          </a:p>
        </p:txBody>
      </p:sp>
    </p:spTree>
    <p:extLst>
      <p:ext uri="{BB962C8B-B14F-4D97-AF65-F5344CB8AC3E}">
        <p14:creationId xmlns:p14="http://schemas.microsoft.com/office/powerpoint/2010/main" val="2862412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4" r:id="rId4"/>
    <p:sldLayoutId id="2147483656" r:id="rId5"/>
    <p:sldLayoutId id="2147483655" r:id="rId6"/>
    <p:sldLayoutId id="2147483690" r:id="rId7"/>
    <p:sldLayoutId id="2147483691" r:id="rId8"/>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2.jpg"/><Relationship Id="rId7"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g"/><Relationship Id="rId7"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 Id="rId9"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7.JPG"/><Relationship Id="rId4" Type="http://schemas.openxmlformats.org/officeDocument/2006/relationships/image" Target="../media/image26.JP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microsoft.com/office/2007/relationships/hdphoto" Target="../media/hdphoto1.wdp"/><Relationship Id="rId5" Type="http://schemas.openxmlformats.org/officeDocument/2006/relationships/image" Target="../media/image33.png"/><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image" Target="../media/image58.tif"/><Relationship Id="rId4" Type="http://schemas.openxmlformats.org/officeDocument/2006/relationships/image" Target="../media/image57.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rockwall_isd___ninth_grade_centers___final (1080p) (1)">
            <a:hlinkClick r:id="" action="ppaction://media"/>
            <a:extLst>
              <a:ext uri="{FF2B5EF4-FFF2-40B4-BE49-F238E27FC236}">
                <a16:creationId xmlns:a16="http://schemas.microsoft.com/office/drawing/2014/main" id="{5441D5E0-510D-4433-941E-ACC22CB3FD4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9990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3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EAE006D-B402-E24E-AA62-48741569827F}"/>
              </a:ext>
            </a:extLst>
          </p:cNvPr>
          <p:cNvPicPr>
            <a:picLocks noChangeAspect="1"/>
          </p:cNvPicPr>
          <p:nvPr/>
        </p:nvPicPr>
        <p:blipFill>
          <a:blip r:embed="rId3"/>
          <a:stretch>
            <a:fillRect/>
          </a:stretch>
        </p:blipFill>
        <p:spPr>
          <a:xfrm>
            <a:off x="16041" y="155228"/>
            <a:ext cx="12205584" cy="3600031"/>
          </a:xfrm>
          <a:prstGeom prst="rect">
            <a:avLst/>
          </a:prstGeom>
        </p:spPr>
      </p:pic>
      <p:pic>
        <p:nvPicPr>
          <p:cNvPr id="7" name="Picture 6">
            <a:extLst>
              <a:ext uri="{FF2B5EF4-FFF2-40B4-BE49-F238E27FC236}">
                <a16:creationId xmlns:a16="http://schemas.microsoft.com/office/drawing/2014/main" id="{25CEBB82-BBA5-914B-8A92-D37CD5E50005}"/>
              </a:ext>
            </a:extLst>
          </p:cNvPr>
          <p:cNvPicPr>
            <a:picLocks noChangeAspect="1"/>
          </p:cNvPicPr>
          <p:nvPr/>
        </p:nvPicPr>
        <p:blipFill>
          <a:blip r:embed="rId4"/>
          <a:stretch>
            <a:fillRect/>
          </a:stretch>
        </p:blipFill>
        <p:spPr>
          <a:xfrm>
            <a:off x="5235389" y="2133673"/>
            <a:ext cx="6508376" cy="3739987"/>
          </a:xfrm>
          <a:prstGeom prst="rect">
            <a:avLst/>
          </a:prstGeom>
        </p:spPr>
      </p:pic>
      <p:sp>
        <p:nvSpPr>
          <p:cNvPr id="6" name="Rectangle 5"/>
          <p:cNvSpPr/>
          <p:nvPr/>
        </p:nvSpPr>
        <p:spPr>
          <a:xfrm>
            <a:off x="-32369" y="5856777"/>
            <a:ext cx="12240410" cy="848823"/>
          </a:xfrm>
          <a:prstGeom prst="rect">
            <a:avLst/>
          </a:prstGeom>
          <a:solidFill>
            <a:schemeClr val="bg1">
              <a:alpha val="61000"/>
            </a:schemeClr>
          </a:solidFill>
          <a:ln>
            <a:noFill/>
          </a:ln>
          <a:effectLst>
            <a:outerShdw blurRad="40000" dist="23000" dir="5400000" rotWithShape="0">
              <a:srgbClr val="000000">
                <a:alpha val="35000"/>
              </a:srgbClr>
            </a:outerShdw>
            <a:reflection endPos="0" dir="5400000" sy="-100000" algn="bl" rotWithShape="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32081" y="4402264"/>
            <a:ext cx="11004881" cy="1754326"/>
          </a:xfrm>
          <a:prstGeom prst="rect">
            <a:avLst/>
          </a:prstGeom>
          <a:noFill/>
          <a:ln>
            <a:noFill/>
          </a:ln>
        </p:spPr>
        <p:txBody>
          <a:bodyPr wrap="square" lIns="91440" tIns="45720" rIns="91440" bIns="45720">
            <a:spAutoFit/>
          </a:bodyPr>
          <a:lstStyle/>
          <a:p>
            <a:pPr algn="ctr"/>
            <a:r>
              <a:rPr lang="en-US" sz="10800" b="1" cap="none" spc="0" dirty="0">
                <a:ln w="38100">
                  <a:solidFill>
                    <a:srgbClr val="821517"/>
                  </a:solidFill>
                  <a:prstDash val="solid"/>
                </a:ln>
                <a:solidFill>
                  <a:schemeClr val="bg1"/>
                </a:solidFill>
                <a:effectLst>
                  <a:outerShdw blurRad="50800" dist="38100" dir="5400000" algn="t" rotWithShape="0">
                    <a:prstClr val="black">
                      <a:alpha val="40000"/>
                    </a:prstClr>
                  </a:outerShdw>
                </a:effectLst>
              </a:rPr>
              <a:t>ROCKWALL ISD</a:t>
            </a:r>
          </a:p>
        </p:txBody>
      </p:sp>
      <p:sp>
        <p:nvSpPr>
          <p:cNvPr id="11" name="Rectangle 10"/>
          <p:cNvSpPr/>
          <p:nvPr/>
        </p:nvSpPr>
        <p:spPr>
          <a:xfrm>
            <a:off x="16041" y="5856777"/>
            <a:ext cx="10956759" cy="1200329"/>
          </a:xfrm>
          <a:prstGeom prst="rect">
            <a:avLst/>
          </a:prstGeom>
          <a:noFill/>
          <a:ln>
            <a:noFill/>
          </a:ln>
        </p:spPr>
        <p:txBody>
          <a:bodyPr wrap="square" lIns="91440" tIns="45720" rIns="91440" bIns="45720">
            <a:spAutoFit/>
          </a:bodyPr>
          <a:lstStyle/>
          <a:p>
            <a:pPr lvl="0" algn="ctr"/>
            <a:r>
              <a:rPr lang="en-US" sz="4900" dirty="0">
                <a:ln>
                  <a:solidFill>
                    <a:srgbClr val="821517"/>
                  </a:solidFill>
                </a:ln>
                <a:solidFill>
                  <a:srgbClr val="821517"/>
                </a:solidFill>
                <a:latin typeface="PT Sans"/>
                <a:ea typeface="PT Sans"/>
                <a:cs typeface="PT Sans"/>
                <a:sym typeface="PT Sans"/>
              </a:rPr>
              <a:t>Relationships. </a:t>
            </a:r>
            <a:r>
              <a:rPr lang="en-US" sz="7200" dirty="0">
                <a:ln>
                  <a:solidFill>
                    <a:srgbClr val="821517"/>
                  </a:solidFill>
                </a:ln>
                <a:solidFill>
                  <a:srgbClr val="821517"/>
                </a:solidFill>
                <a:latin typeface="Party LET Plain" charset="0"/>
                <a:ea typeface="Party LET Plain" charset="0"/>
                <a:cs typeface="Party LET Plain" charset="0"/>
                <a:sym typeface="PT Sans"/>
              </a:rPr>
              <a:t>Innovation</a:t>
            </a:r>
            <a:r>
              <a:rPr lang="en-US" sz="4900" dirty="0">
                <a:ln>
                  <a:solidFill>
                    <a:srgbClr val="821517"/>
                  </a:solidFill>
                </a:ln>
                <a:solidFill>
                  <a:srgbClr val="821517"/>
                </a:solidFill>
                <a:latin typeface="PT Sans"/>
                <a:ea typeface="PT Sans"/>
                <a:cs typeface="PT Sans"/>
                <a:sym typeface="PT Sans"/>
              </a:rPr>
              <a:t>. </a:t>
            </a:r>
            <a:r>
              <a:rPr lang="en-US" sz="4900" dirty="0">
                <a:ln>
                  <a:solidFill>
                    <a:srgbClr val="821517"/>
                  </a:solidFill>
                </a:ln>
                <a:solidFill>
                  <a:srgbClr val="821517"/>
                </a:solidFill>
                <a:latin typeface="Rockwell" charset="0"/>
                <a:ea typeface="Rockwell" charset="0"/>
                <a:cs typeface="Rockwell" charset="0"/>
                <a:sym typeface="PT Sans"/>
              </a:rPr>
              <a:t>Excellence</a:t>
            </a:r>
            <a:r>
              <a:rPr lang="en-US" sz="4900" dirty="0">
                <a:ln>
                  <a:solidFill>
                    <a:srgbClr val="821517"/>
                  </a:solidFill>
                </a:ln>
                <a:solidFill>
                  <a:srgbClr val="821517"/>
                </a:solidFill>
                <a:latin typeface="PT Sans"/>
                <a:ea typeface="PT Sans"/>
                <a:cs typeface="PT Sans"/>
                <a:sym typeface="PT Sans"/>
              </a:rPr>
              <a:t>.</a:t>
            </a:r>
          </a:p>
        </p:txBody>
      </p:sp>
      <p:sp>
        <p:nvSpPr>
          <p:cNvPr id="8" name="Oval 7">
            <a:extLst>
              <a:ext uri="{FF2B5EF4-FFF2-40B4-BE49-F238E27FC236}">
                <a16:creationId xmlns:a16="http://schemas.microsoft.com/office/drawing/2014/main" id="{B6B98935-5766-A24A-BD30-80EB8499E4E9}"/>
              </a:ext>
            </a:extLst>
          </p:cNvPr>
          <p:cNvSpPr/>
          <p:nvPr/>
        </p:nvSpPr>
        <p:spPr>
          <a:xfrm>
            <a:off x="10468699" y="5021649"/>
            <a:ext cx="1514575" cy="153396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pic>
        <p:nvPicPr>
          <p:cNvPr id="9" name="Picture 8">
            <a:extLst>
              <a:ext uri="{FF2B5EF4-FFF2-40B4-BE49-F238E27FC236}">
                <a16:creationId xmlns:a16="http://schemas.microsoft.com/office/drawing/2014/main" id="{15464763-AEBE-7847-BEF3-5FD397D2A3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82554" y="5046928"/>
            <a:ext cx="1485708" cy="1486902"/>
          </a:xfrm>
          <a:prstGeom prst="rect">
            <a:avLst/>
          </a:prstGeom>
        </p:spPr>
      </p:pic>
      <p:pic>
        <p:nvPicPr>
          <p:cNvPr id="3" name="Picture 2">
            <a:extLst>
              <a:ext uri="{FF2B5EF4-FFF2-40B4-BE49-F238E27FC236}">
                <a16:creationId xmlns:a16="http://schemas.microsoft.com/office/drawing/2014/main" id="{F560DD00-978B-7C40-B6A5-A95A1C5CA431}"/>
              </a:ext>
            </a:extLst>
          </p:cNvPr>
          <p:cNvPicPr>
            <a:picLocks noChangeAspect="1"/>
          </p:cNvPicPr>
          <p:nvPr/>
        </p:nvPicPr>
        <p:blipFill>
          <a:blip r:embed="rId6"/>
          <a:stretch>
            <a:fillRect/>
          </a:stretch>
        </p:blipFill>
        <p:spPr>
          <a:xfrm>
            <a:off x="16041" y="2438976"/>
            <a:ext cx="5044586" cy="3082802"/>
          </a:xfrm>
          <a:prstGeom prst="rect">
            <a:avLst/>
          </a:prstGeom>
        </p:spPr>
      </p:pic>
    </p:spTree>
    <p:extLst>
      <p:ext uri="{BB962C8B-B14F-4D97-AF65-F5344CB8AC3E}">
        <p14:creationId xmlns:p14="http://schemas.microsoft.com/office/powerpoint/2010/main" val="254084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591C68-A269-F84C-8E64-FB429A8F2F0C}"/>
              </a:ext>
            </a:extLst>
          </p:cNvPr>
          <p:cNvPicPr>
            <a:picLocks noChangeAspect="1"/>
          </p:cNvPicPr>
          <p:nvPr/>
        </p:nvPicPr>
        <p:blipFill rotWithShape="1">
          <a:blip r:embed="rId3"/>
          <a:srcRect l="7908" t="8020" r="2653" b="19118"/>
          <a:stretch/>
        </p:blipFill>
        <p:spPr>
          <a:xfrm>
            <a:off x="0" y="-1"/>
            <a:ext cx="12192000" cy="6617777"/>
          </a:xfrm>
          <a:prstGeom prst="rect">
            <a:avLst/>
          </a:prstGeom>
        </p:spPr>
      </p:pic>
      <p:sp>
        <p:nvSpPr>
          <p:cNvPr id="8" name="Rectangle 7">
            <a:extLst>
              <a:ext uri="{FF2B5EF4-FFF2-40B4-BE49-F238E27FC236}">
                <a16:creationId xmlns:a16="http://schemas.microsoft.com/office/drawing/2014/main" id="{A415D70B-8D9E-7D4F-8D74-9A5D77B9A6FA}"/>
              </a:ext>
            </a:extLst>
          </p:cNvPr>
          <p:cNvSpPr/>
          <p:nvPr/>
        </p:nvSpPr>
        <p:spPr>
          <a:xfrm>
            <a:off x="0" y="4610100"/>
            <a:ext cx="3035299" cy="22479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9C3A154-6887-264C-BF08-87275DFBAD51}"/>
              </a:ext>
            </a:extLst>
          </p:cNvPr>
          <p:cNvSpPr/>
          <p:nvPr/>
        </p:nvSpPr>
        <p:spPr>
          <a:xfrm>
            <a:off x="1" y="5209674"/>
            <a:ext cx="12192000" cy="1648326"/>
          </a:xfrm>
          <a:prstGeom prst="rect">
            <a:avLst/>
          </a:prstGeom>
          <a:solidFill>
            <a:srgbClr val="1F294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87F1B493-A8B5-6743-8087-D744608DAF6D}"/>
              </a:ext>
            </a:extLst>
          </p:cNvPr>
          <p:cNvSpPr/>
          <p:nvPr/>
        </p:nvSpPr>
        <p:spPr>
          <a:xfrm>
            <a:off x="-88900" y="3167165"/>
            <a:ext cx="3792435" cy="3792435"/>
          </a:xfrm>
          <a:prstGeom prst="ellips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5746A7F-A8BE-B842-BC41-CDA446DAAC4E}"/>
              </a:ext>
            </a:extLst>
          </p:cNvPr>
          <p:cNvSpPr/>
          <p:nvPr/>
        </p:nvSpPr>
        <p:spPr>
          <a:xfrm>
            <a:off x="5386117" y="5152661"/>
            <a:ext cx="4455066"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Rockwall ISD</a:t>
            </a:r>
          </a:p>
        </p:txBody>
      </p:sp>
      <p:sp>
        <p:nvSpPr>
          <p:cNvPr id="7" name="Rectangle 6">
            <a:extLst>
              <a:ext uri="{FF2B5EF4-FFF2-40B4-BE49-F238E27FC236}">
                <a16:creationId xmlns:a16="http://schemas.microsoft.com/office/drawing/2014/main" id="{E1B6AF58-0402-8D43-BFCB-58DC7F6F9084}"/>
              </a:ext>
            </a:extLst>
          </p:cNvPr>
          <p:cNvSpPr/>
          <p:nvPr/>
        </p:nvSpPr>
        <p:spPr>
          <a:xfrm>
            <a:off x="4390652" y="5750004"/>
            <a:ext cx="6445995" cy="1015663"/>
          </a:xfrm>
          <a:prstGeom prst="rect">
            <a:avLst/>
          </a:prstGeom>
        </p:spPr>
        <p:txBody>
          <a:bodyPr wrap="none">
            <a:spAutoFit/>
          </a:bodyPr>
          <a:lstStyle/>
          <a:p>
            <a:r>
              <a:rPr lang="en-US" sz="6000" b="1" dirty="0">
                <a:ln w="6600">
                  <a:solidFill>
                    <a:schemeClr val="accent2"/>
                  </a:solidFill>
                  <a:prstDash val="solid"/>
                </a:ln>
                <a:solidFill>
                  <a:srgbClr val="FFFFFF"/>
                </a:solidFill>
                <a:effectLst>
                  <a:outerShdw dist="38100" dir="2700000" algn="tl" rotWithShape="0">
                    <a:schemeClr val="accent2"/>
                  </a:outerShdw>
                </a:effectLst>
              </a:rPr>
              <a:t>Board of Trustees</a:t>
            </a:r>
            <a:endParaRPr lang="en-US" sz="6000" dirty="0"/>
          </a:p>
        </p:txBody>
      </p:sp>
      <p:pic>
        <p:nvPicPr>
          <p:cNvPr id="9" name="Picture 8">
            <a:extLst>
              <a:ext uri="{FF2B5EF4-FFF2-40B4-BE49-F238E27FC236}">
                <a16:creationId xmlns:a16="http://schemas.microsoft.com/office/drawing/2014/main" id="{A9C33E63-C2A2-144E-9184-A85381BD46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80" y="3330538"/>
            <a:ext cx="3495820" cy="3498630"/>
          </a:xfrm>
          <a:prstGeom prst="rect">
            <a:avLst/>
          </a:prstGeom>
        </p:spPr>
      </p:pic>
    </p:spTree>
    <p:extLst>
      <p:ext uri="{BB962C8B-B14F-4D97-AF65-F5344CB8AC3E}">
        <p14:creationId xmlns:p14="http://schemas.microsoft.com/office/powerpoint/2010/main" val="1704121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E7A0760-22CA-8B42-8E73-9BA3FE5357F3}"/>
              </a:ext>
            </a:extLst>
          </p:cNvPr>
          <p:cNvSpPr/>
          <p:nvPr/>
        </p:nvSpPr>
        <p:spPr>
          <a:xfrm>
            <a:off x="0" y="710638"/>
            <a:ext cx="10629900" cy="1682007"/>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0" y="710638"/>
            <a:ext cx="10287000" cy="1905707"/>
          </a:xfrm>
        </p:spPr>
        <p:txBody>
          <a:bodyPr>
            <a:noAutofit/>
          </a:bodyPr>
          <a:lstStyle/>
          <a:p>
            <a:pPr algn="r"/>
            <a:r>
              <a:rPr lang="en-US" sz="6600" b="1" dirty="0">
                <a:effectLst>
                  <a:outerShdw blurRad="50800" dist="38100" dir="2700000" algn="tl" rotWithShape="0">
                    <a:prstClr val="black">
                      <a:alpha val="40000"/>
                    </a:prstClr>
                  </a:outerShdw>
                </a:effectLst>
              </a:rPr>
              <a:t>Students</a:t>
            </a:r>
            <a:br>
              <a:rPr lang="en-US" sz="6600" b="1" dirty="0">
                <a:effectLst>
                  <a:outerShdw blurRad="50800" dist="38100" dir="2700000" algn="tl" rotWithShape="0">
                    <a:prstClr val="black">
                      <a:alpha val="40000"/>
                    </a:prstClr>
                  </a:outerShdw>
                </a:effectLst>
              </a:rPr>
            </a:br>
            <a:endParaRPr lang="en-US" sz="1800" b="1" dirty="0">
              <a:effectLst>
                <a:outerShdw blurRad="50800" dist="38100" dir="2700000" algn="tl" rotWithShape="0">
                  <a:prstClr val="black">
                    <a:alpha val="40000"/>
                  </a:prstClr>
                </a:outerShdw>
              </a:effectLst>
            </a:endParaRPr>
          </a:p>
        </p:txBody>
      </p:sp>
      <p:sp>
        <p:nvSpPr>
          <p:cNvPr id="10" name="Rectangle 9">
            <a:extLst>
              <a:ext uri="{FF2B5EF4-FFF2-40B4-BE49-F238E27FC236}">
                <a16:creationId xmlns:a16="http://schemas.microsoft.com/office/drawing/2014/main" id="{FDFDE460-F975-5D42-A903-40A8570C4738}"/>
              </a:ext>
            </a:extLst>
          </p:cNvPr>
          <p:cNvSpPr/>
          <p:nvPr/>
        </p:nvSpPr>
        <p:spPr>
          <a:xfrm>
            <a:off x="0" y="2616345"/>
            <a:ext cx="10629900" cy="1670249"/>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C6052A5C-88A2-C042-BA81-509D894E58C3}"/>
              </a:ext>
            </a:extLst>
          </p:cNvPr>
          <p:cNvSpPr txBox="1">
            <a:spLocks/>
          </p:cNvSpPr>
          <p:nvPr/>
        </p:nvSpPr>
        <p:spPr>
          <a:xfrm>
            <a:off x="179615" y="2643758"/>
            <a:ext cx="10107385" cy="1905707"/>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bg1"/>
                </a:solidFill>
                <a:latin typeface="+mj-lt"/>
                <a:ea typeface="+mj-ea"/>
                <a:cs typeface="+mj-cs"/>
              </a:defRPr>
            </a:lvl1pPr>
          </a:lstStyle>
          <a:p>
            <a:pPr algn="r"/>
            <a:r>
              <a:rPr lang="en-US" sz="7200" b="1" dirty="0">
                <a:effectLst>
                  <a:outerShdw blurRad="50800" dist="38100" dir="2700000" algn="tl" rotWithShape="0">
                    <a:prstClr val="black">
                      <a:alpha val="40000"/>
                    </a:prstClr>
                  </a:outerShdw>
                </a:effectLst>
              </a:rPr>
              <a:t>Taxes</a:t>
            </a:r>
            <a:br>
              <a:rPr lang="en-US" sz="8800" b="1" dirty="0">
                <a:effectLst>
                  <a:outerShdw blurRad="50800" dist="38100" dir="2700000" algn="tl" rotWithShape="0">
                    <a:prstClr val="black">
                      <a:alpha val="40000"/>
                    </a:prstClr>
                  </a:outerShdw>
                </a:effectLst>
              </a:rPr>
            </a:br>
            <a:endParaRPr lang="en-US" sz="2500" b="1" dirty="0">
              <a:effectLst>
                <a:outerShdw blurRad="50800" dist="38100" dir="2700000" algn="tl" rotWithShape="0">
                  <a:prstClr val="black">
                    <a:alpha val="40000"/>
                  </a:prstClr>
                </a:outerShdw>
              </a:effectLst>
            </a:endParaRPr>
          </a:p>
        </p:txBody>
      </p:sp>
      <p:sp>
        <p:nvSpPr>
          <p:cNvPr id="14" name="Rectangle 13">
            <a:extLst>
              <a:ext uri="{FF2B5EF4-FFF2-40B4-BE49-F238E27FC236}">
                <a16:creationId xmlns:a16="http://schemas.microsoft.com/office/drawing/2014/main" id="{D016FFCD-2A56-C742-9610-8409E78BD4A7}"/>
              </a:ext>
            </a:extLst>
          </p:cNvPr>
          <p:cNvSpPr/>
          <p:nvPr/>
        </p:nvSpPr>
        <p:spPr>
          <a:xfrm>
            <a:off x="0" y="4510293"/>
            <a:ext cx="10629900" cy="1633023"/>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290C3B4B-45DB-8745-9F34-26D388F19212}"/>
              </a:ext>
            </a:extLst>
          </p:cNvPr>
          <p:cNvSpPr txBox="1">
            <a:spLocks/>
          </p:cNvSpPr>
          <p:nvPr/>
        </p:nvSpPr>
        <p:spPr>
          <a:xfrm>
            <a:off x="195943" y="4237609"/>
            <a:ext cx="10091057" cy="1905707"/>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bg1"/>
                </a:solidFill>
                <a:latin typeface="+mj-lt"/>
                <a:ea typeface="+mj-ea"/>
                <a:cs typeface="+mj-cs"/>
              </a:defRPr>
            </a:lvl1pPr>
          </a:lstStyle>
          <a:p>
            <a:pPr algn="r"/>
            <a:r>
              <a:rPr lang="en-US" sz="6600" b="1" dirty="0">
                <a:effectLst>
                  <a:outerShdw blurRad="50800" dist="38100" dir="2700000" algn="tl" rotWithShape="0">
                    <a:prstClr val="black">
                      <a:alpha val="40000"/>
                    </a:prstClr>
                  </a:outerShdw>
                </a:effectLst>
              </a:rPr>
              <a:t>Growth &amp; Bond</a:t>
            </a:r>
            <a:endParaRPr lang="en-US" sz="1800" b="1" dirty="0">
              <a:effectLst>
                <a:outerShdw blurRad="50800" dist="38100" dir="2700000" algn="tl" rotWithShape="0">
                  <a:prstClr val="black">
                    <a:alpha val="40000"/>
                  </a:prstClr>
                </a:outerShdw>
              </a:effectLst>
            </a:endParaRPr>
          </a:p>
        </p:txBody>
      </p:sp>
      <p:sp>
        <p:nvSpPr>
          <p:cNvPr id="19" name="Oval 18">
            <a:extLst>
              <a:ext uri="{FF2B5EF4-FFF2-40B4-BE49-F238E27FC236}">
                <a16:creationId xmlns:a16="http://schemas.microsoft.com/office/drawing/2014/main" id="{83DD5AEE-2939-FB4F-9458-A9AEFD9EF6A8}"/>
              </a:ext>
            </a:extLst>
          </p:cNvPr>
          <p:cNvSpPr/>
          <p:nvPr/>
        </p:nvSpPr>
        <p:spPr>
          <a:xfrm>
            <a:off x="1482322" y="799611"/>
            <a:ext cx="3332403" cy="3332403"/>
          </a:xfrm>
          <a:prstGeom prst="ellips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AA274D17-981C-EC4F-B5C2-5182AD12C2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2639" y="939673"/>
            <a:ext cx="3071767" cy="3074237"/>
          </a:xfrm>
          <a:prstGeom prst="rect">
            <a:avLst/>
          </a:prstGeom>
        </p:spPr>
      </p:pic>
    </p:spTree>
    <p:extLst>
      <p:ext uri="{BB962C8B-B14F-4D97-AF65-F5344CB8AC3E}">
        <p14:creationId xmlns:p14="http://schemas.microsoft.com/office/powerpoint/2010/main" val="3134272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D6BA8C"/>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BB973C4-BE81-0B44-A29F-D4D32695604B}"/>
              </a:ext>
            </a:extLst>
          </p:cNvPr>
          <p:cNvPicPr>
            <a:picLocks noChangeAspect="1"/>
          </p:cNvPicPr>
          <p:nvPr/>
        </p:nvPicPr>
        <p:blipFill>
          <a:blip r:embed="rId3"/>
          <a:stretch>
            <a:fillRect/>
          </a:stretch>
        </p:blipFill>
        <p:spPr>
          <a:xfrm>
            <a:off x="4838700" y="197310"/>
            <a:ext cx="5962650" cy="3975100"/>
          </a:xfrm>
          <a:prstGeom prst="rect">
            <a:avLst/>
          </a:prstGeom>
        </p:spPr>
      </p:pic>
      <p:sp>
        <p:nvSpPr>
          <p:cNvPr id="9" name="Rectangle 8">
            <a:extLst>
              <a:ext uri="{FF2B5EF4-FFF2-40B4-BE49-F238E27FC236}">
                <a16:creationId xmlns:a16="http://schemas.microsoft.com/office/drawing/2014/main" id="{C707A8CF-7C61-E94E-A77E-3B42EAFA5E0C}"/>
              </a:ext>
            </a:extLst>
          </p:cNvPr>
          <p:cNvSpPr/>
          <p:nvPr/>
        </p:nvSpPr>
        <p:spPr>
          <a:xfrm>
            <a:off x="4819650" y="197310"/>
            <a:ext cx="6000750" cy="3895414"/>
          </a:xfrm>
          <a:prstGeom prst="rect">
            <a:avLst/>
          </a:prstGeom>
          <a:solidFill>
            <a:srgbClr val="1F2943">
              <a:alpha val="5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E7A0760-22CA-8B42-8E73-9BA3FE5357F3}"/>
              </a:ext>
            </a:extLst>
          </p:cNvPr>
          <p:cNvSpPr/>
          <p:nvPr/>
        </p:nvSpPr>
        <p:spPr>
          <a:xfrm>
            <a:off x="0" y="3673929"/>
            <a:ext cx="11658600" cy="2694214"/>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83879" y="3673929"/>
            <a:ext cx="9399639" cy="1905707"/>
          </a:xfrm>
        </p:spPr>
        <p:txBody>
          <a:bodyPr>
            <a:noAutofit/>
          </a:bodyPr>
          <a:lstStyle/>
          <a:p>
            <a:pPr algn="r"/>
            <a:r>
              <a:rPr lang="en-US" sz="8800" b="1" dirty="0">
                <a:effectLst>
                  <a:outerShdw blurRad="50800" dist="38100" dir="2700000" algn="tl" rotWithShape="0">
                    <a:prstClr val="black">
                      <a:alpha val="40000"/>
                    </a:prstClr>
                  </a:outerShdw>
                </a:effectLst>
              </a:rPr>
              <a:t>Rockwall ISD</a:t>
            </a:r>
            <a:br>
              <a:rPr lang="en-US" sz="8800" b="1" dirty="0">
                <a:effectLst>
                  <a:outerShdw blurRad="50800" dist="38100" dir="2700000" algn="tl" rotWithShape="0">
                    <a:prstClr val="black">
                      <a:alpha val="40000"/>
                    </a:prstClr>
                  </a:outerShdw>
                </a:effectLst>
              </a:rPr>
            </a:br>
            <a:endParaRPr lang="en-US" sz="2500" b="1" dirty="0">
              <a:effectLst>
                <a:outerShdw blurRad="50800" dist="38100" dir="2700000" algn="tl" rotWithShape="0">
                  <a:prstClr val="black">
                    <a:alpha val="40000"/>
                  </a:prstClr>
                </a:outerShdw>
              </a:effectLst>
            </a:endParaRPr>
          </a:p>
        </p:txBody>
      </p:sp>
      <p:pic>
        <p:nvPicPr>
          <p:cNvPr id="4" name="Picture 3">
            <a:extLst>
              <a:ext uri="{FF2B5EF4-FFF2-40B4-BE49-F238E27FC236}">
                <a16:creationId xmlns:a16="http://schemas.microsoft.com/office/drawing/2014/main" id="{DE8D60BD-CE0A-4E42-BD0B-7CA6181FD5B8}"/>
              </a:ext>
            </a:extLst>
          </p:cNvPr>
          <p:cNvPicPr>
            <a:picLocks noChangeAspect="1"/>
          </p:cNvPicPr>
          <p:nvPr/>
        </p:nvPicPr>
        <p:blipFill>
          <a:blip r:embed="rId4"/>
          <a:stretch>
            <a:fillRect/>
          </a:stretch>
        </p:blipFill>
        <p:spPr>
          <a:xfrm>
            <a:off x="775779" y="237672"/>
            <a:ext cx="2616200" cy="3187700"/>
          </a:xfrm>
          <a:prstGeom prst="rect">
            <a:avLst/>
          </a:prstGeom>
        </p:spPr>
      </p:pic>
      <p:sp>
        <p:nvSpPr>
          <p:cNvPr id="6" name="Rectangle 5">
            <a:extLst>
              <a:ext uri="{FF2B5EF4-FFF2-40B4-BE49-F238E27FC236}">
                <a16:creationId xmlns:a16="http://schemas.microsoft.com/office/drawing/2014/main" id="{08F4FDCB-6B22-C743-B384-8E8F633DB6B7}"/>
              </a:ext>
            </a:extLst>
          </p:cNvPr>
          <p:cNvSpPr/>
          <p:nvPr/>
        </p:nvSpPr>
        <p:spPr>
          <a:xfrm>
            <a:off x="6783698" y="4626782"/>
            <a:ext cx="4610558" cy="1446550"/>
          </a:xfrm>
          <a:prstGeom prst="rect">
            <a:avLst/>
          </a:prstGeom>
        </p:spPr>
        <p:txBody>
          <a:bodyPr wrap="none">
            <a:spAutoFit/>
          </a:bodyPr>
          <a:lstStyle/>
          <a:p>
            <a:r>
              <a:rPr lang="en-US" sz="8800" b="1" i="1" dirty="0">
                <a:solidFill>
                  <a:schemeClr val="bg1"/>
                </a:solidFill>
                <a:effectLst>
                  <a:outerShdw blurRad="50800" dist="38100" dir="2700000" algn="tl" rotWithShape="0">
                    <a:prstClr val="black">
                      <a:alpha val="40000"/>
                    </a:prstClr>
                  </a:outerShdw>
                </a:effectLst>
              </a:rPr>
              <a:t>Success</a:t>
            </a:r>
            <a:endParaRPr lang="en-US" sz="8800" i="1" dirty="0">
              <a:solidFill>
                <a:schemeClr val="bg1"/>
              </a:solidFill>
            </a:endParaRPr>
          </a:p>
        </p:txBody>
      </p:sp>
    </p:spTree>
    <p:extLst>
      <p:ext uri="{BB962C8B-B14F-4D97-AF65-F5344CB8AC3E}">
        <p14:creationId xmlns:p14="http://schemas.microsoft.com/office/powerpoint/2010/main" val="1014234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36"/>
        <p:cNvGrpSpPr/>
        <p:nvPr/>
      </p:nvGrpSpPr>
      <p:grpSpPr>
        <a:xfrm>
          <a:off x="0" y="0"/>
          <a:ext cx="0" cy="0"/>
          <a:chOff x="0" y="0"/>
          <a:chExt cx="0" cy="0"/>
        </a:xfrm>
      </p:grpSpPr>
      <p:sp>
        <p:nvSpPr>
          <p:cNvPr id="138" name="Google Shape;138;p24"/>
          <p:cNvSpPr/>
          <p:nvPr/>
        </p:nvSpPr>
        <p:spPr>
          <a:xfrm>
            <a:off x="0" y="346166"/>
            <a:ext cx="12192000" cy="1150400"/>
          </a:xfrm>
          <a:prstGeom prst="rect">
            <a:avLst/>
          </a:prstGeom>
          <a:solidFill>
            <a:srgbClr val="7B212E">
              <a:alpha val="66480"/>
            </a:srgbClr>
          </a:solidFill>
          <a:ln>
            <a:noFill/>
          </a:ln>
        </p:spPr>
        <p:txBody>
          <a:bodyPr spcFirstLastPara="1" wrap="square" lIns="121900" tIns="121900" rIns="121900" bIns="121900" anchor="ctr" anchorCtr="0">
            <a:noAutofit/>
          </a:bodyPr>
          <a:lstStyle/>
          <a:p>
            <a:endParaRPr sz="2400"/>
          </a:p>
        </p:txBody>
      </p:sp>
      <p:sp>
        <p:nvSpPr>
          <p:cNvPr id="139" name="Google Shape;139;p24"/>
          <p:cNvSpPr txBox="1"/>
          <p:nvPr/>
        </p:nvSpPr>
        <p:spPr>
          <a:xfrm>
            <a:off x="558700" y="346166"/>
            <a:ext cx="11196400" cy="1722120"/>
          </a:xfrm>
          <a:prstGeom prst="rect">
            <a:avLst/>
          </a:prstGeom>
          <a:noFill/>
          <a:ln>
            <a:noFill/>
          </a:ln>
        </p:spPr>
        <p:txBody>
          <a:bodyPr spcFirstLastPara="1" wrap="square" lIns="121900" tIns="121900" rIns="121900" bIns="121900" anchor="t" anchorCtr="0">
            <a:noAutofit/>
          </a:bodyPr>
          <a:lstStyle/>
          <a:p>
            <a:pPr algn="ctr"/>
            <a:r>
              <a:rPr lang="en" sz="5400" b="1" dirty="0">
                <a:solidFill>
                  <a:schemeClr val="bg1"/>
                </a:solidFill>
              </a:rPr>
              <a:t>Rockwall ISD Announces</a:t>
            </a:r>
            <a:endParaRPr sz="5400" b="1" dirty="0">
              <a:solidFill>
                <a:srgbClr val="1F2943"/>
              </a:solidFill>
            </a:endParaRPr>
          </a:p>
        </p:txBody>
      </p:sp>
      <p:sp>
        <p:nvSpPr>
          <p:cNvPr id="2" name="Rectangle 1">
            <a:extLst>
              <a:ext uri="{FF2B5EF4-FFF2-40B4-BE49-F238E27FC236}">
                <a16:creationId xmlns:a16="http://schemas.microsoft.com/office/drawing/2014/main" id="{2DED92B7-238E-064C-B1D1-FE25E2D73D6B}"/>
              </a:ext>
            </a:extLst>
          </p:cNvPr>
          <p:cNvSpPr/>
          <p:nvPr/>
        </p:nvSpPr>
        <p:spPr>
          <a:xfrm>
            <a:off x="6156900" y="2899005"/>
            <a:ext cx="6096000" cy="2431435"/>
          </a:xfrm>
          <a:prstGeom prst="rect">
            <a:avLst/>
          </a:prstGeom>
        </p:spPr>
        <p:txBody>
          <a:bodyPr>
            <a:spAutoFit/>
          </a:bodyPr>
          <a:lstStyle/>
          <a:p>
            <a:pPr algn="ctr"/>
            <a:r>
              <a:rPr lang="en" sz="5400" b="1" dirty="0">
                <a:solidFill>
                  <a:srgbClr val="1F2943"/>
                </a:solidFill>
              </a:rPr>
              <a:t>2 National Merit Finalists</a:t>
            </a:r>
            <a:br>
              <a:rPr lang="en" sz="5400" b="1" dirty="0">
                <a:solidFill>
                  <a:srgbClr val="1F2943"/>
                </a:solidFill>
              </a:rPr>
            </a:br>
            <a:r>
              <a:rPr lang="en-US" sz="4400" i="1" dirty="0"/>
              <a:t>(Top 1% In The U.S)</a:t>
            </a:r>
            <a:endParaRPr lang="en-US" sz="5400" dirty="0"/>
          </a:p>
        </p:txBody>
      </p:sp>
      <p:pic>
        <p:nvPicPr>
          <p:cNvPr id="4" name="Picture 3">
            <a:extLst>
              <a:ext uri="{FF2B5EF4-FFF2-40B4-BE49-F238E27FC236}">
                <a16:creationId xmlns:a16="http://schemas.microsoft.com/office/drawing/2014/main" id="{6C8725D2-BAA8-8A4A-8959-3AECAED2188A}"/>
              </a:ext>
            </a:extLst>
          </p:cNvPr>
          <p:cNvPicPr>
            <a:picLocks noChangeAspect="1"/>
          </p:cNvPicPr>
          <p:nvPr/>
        </p:nvPicPr>
        <p:blipFill rotWithShape="1">
          <a:blip r:embed="rId3"/>
          <a:srcRect l="5730"/>
          <a:stretch/>
        </p:blipFill>
        <p:spPr>
          <a:xfrm>
            <a:off x="497800" y="2135224"/>
            <a:ext cx="5598200" cy="3958995"/>
          </a:xfrm>
          <a:prstGeom prst="rect">
            <a:avLst/>
          </a:prstGeom>
        </p:spPr>
      </p:pic>
    </p:spTree>
    <p:extLst>
      <p:ext uri="{BB962C8B-B14F-4D97-AF65-F5344CB8AC3E}">
        <p14:creationId xmlns:p14="http://schemas.microsoft.com/office/powerpoint/2010/main" val="2290324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8" name="Google Shape;138;p24"/>
          <p:cNvSpPr/>
          <p:nvPr/>
        </p:nvSpPr>
        <p:spPr>
          <a:xfrm>
            <a:off x="0" y="346166"/>
            <a:ext cx="12192000" cy="1150400"/>
          </a:xfrm>
          <a:prstGeom prst="rect">
            <a:avLst/>
          </a:prstGeom>
          <a:solidFill>
            <a:srgbClr val="7B212E">
              <a:alpha val="66480"/>
            </a:srgbClr>
          </a:solidFill>
          <a:ln>
            <a:noFill/>
          </a:ln>
        </p:spPr>
        <p:txBody>
          <a:bodyPr spcFirstLastPara="1" wrap="square" lIns="121900" tIns="121900" rIns="121900" bIns="121900" anchor="ctr" anchorCtr="0">
            <a:noAutofit/>
          </a:bodyPr>
          <a:lstStyle/>
          <a:p>
            <a:endParaRPr sz="2400"/>
          </a:p>
        </p:txBody>
      </p:sp>
      <p:sp>
        <p:nvSpPr>
          <p:cNvPr id="139" name="Google Shape;139;p24"/>
          <p:cNvSpPr txBox="1"/>
          <p:nvPr/>
        </p:nvSpPr>
        <p:spPr>
          <a:xfrm>
            <a:off x="558700" y="346166"/>
            <a:ext cx="11196400" cy="1722120"/>
          </a:xfrm>
          <a:prstGeom prst="rect">
            <a:avLst/>
          </a:prstGeom>
          <a:noFill/>
          <a:ln>
            <a:noFill/>
          </a:ln>
        </p:spPr>
        <p:txBody>
          <a:bodyPr spcFirstLastPara="1" wrap="square" lIns="121900" tIns="121900" rIns="121900" bIns="121900" anchor="t" anchorCtr="0">
            <a:noAutofit/>
          </a:bodyPr>
          <a:lstStyle/>
          <a:p>
            <a:pPr algn="ctr"/>
            <a:r>
              <a:rPr lang="en" sz="5400" b="1" dirty="0">
                <a:solidFill>
                  <a:schemeClr val="bg1"/>
                </a:solidFill>
              </a:rPr>
              <a:t>Rockwall ISD Announces</a:t>
            </a:r>
            <a:endParaRPr sz="5400" b="1" dirty="0">
              <a:solidFill>
                <a:srgbClr val="1F2943"/>
              </a:solidFill>
            </a:endParaRPr>
          </a:p>
        </p:txBody>
      </p:sp>
      <p:sp>
        <p:nvSpPr>
          <p:cNvPr id="2" name="Rectangle 1">
            <a:extLst>
              <a:ext uri="{FF2B5EF4-FFF2-40B4-BE49-F238E27FC236}">
                <a16:creationId xmlns:a16="http://schemas.microsoft.com/office/drawing/2014/main" id="{2DED92B7-238E-064C-B1D1-FE25E2D73D6B}"/>
              </a:ext>
            </a:extLst>
          </p:cNvPr>
          <p:cNvSpPr/>
          <p:nvPr/>
        </p:nvSpPr>
        <p:spPr>
          <a:xfrm>
            <a:off x="5429250" y="1810434"/>
            <a:ext cx="6762750" cy="2585323"/>
          </a:xfrm>
          <a:prstGeom prst="rect">
            <a:avLst/>
          </a:prstGeom>
        </p:spPr>
        <p:txBody>
          <a:bodyPr wrap="square">
            <a:spAutoFit/>
          </a:bodyPr>
          <a:lstStyle/>
          <a:p>
            <a:pPr algn="ctr"/>
            <a:r>
              <a:rPr lang="en" sz="5400" b="1" dirty="0">
                <a:solidFill>
                  <a:srgbClr val="1F2943"/>
                </a:solidFill>
              </a:rPr>
              <a:t>TBA National Merit Commended</a:t>
            </a:r>
            <a:br>
              <a:rPr lang="en" sz="5400" b="1" dirty="0">
                <a:solidFill>
                  <a:srgbClr val="1F2943"/>
                </a:solidFill>
              </a:rPr>
            </a:br>
            <a:r>
              <a:rPr lang="en-US" sz="5400" i="1" dirty="0"/>
              <a:t>(Top 4%)</a:t>
            </a:r>
            <a:endParaRPr lang="en-US" sz="5400" dirty="0"/>
          </a:p>
        </p:txBody>
      </p:sp>
      <p:sp>
        <p:nvSpPr>
          <p:cNvPr id="6" name="Rectangle 5">
            <a:extLst>
              <a:ext uri="{FF2B5EF4-FFF2-40B4-BE49-F238E27FC236}">
                <a16:creationId xmlns:a16="http://schemas.microsoft.com/office/drawing/2014/main" id="{3C3E25FB-5EE8-ED44-813B-F54150ABCF9B}"/>
              </a:ext>
            </a:extLst>
          </p:cNvPr>
          <p:cNvSpPr/>
          <p:nvPr/>
        </p:nvSpPr>
        <p:spPr>
          <a:xfrm>
            <a:off x="6096000" y="4709625"/>
            <a:ext cx="6096000" cy="1754326"/>
          </a:xfrm>
          <a:prstGeom prst="rect">
            <a:avLst/>
          </a:prstGeom>
        </p:spPr>
        <p:txBody>
          <a:bodyPr>
            <a:spAutoFit/>
          </a:bodyPr>
          <a:lstStyle/>
          <a:p>
            <a:pPr algn="ctr"/>
            <a:r>
              <a:rPr lang="en" sz="5400" b="1" dirty="0">
                <a:solidFill>
                  <a:srgbClr val="1F2943"/>
                </a:solidFill>
              </a:rPr>
              <a:t>23 College Board</a:t>
            </a:r>
            <a:br>
              <a:rPr lang="en" sz="5400" b="1" dirty="0">
                <a:solidFill>
                  <a:srgbClr val="1F2943"/>
                </a:solidFill>
              </a:rPr>
            </a:br>
            <a:r>
              <a:rPr lang="en" sz="5400" b="1" dirty="0">
                <a:solidFill>
                  <a:srgbClr val="1F2943"/>
                </a:solidFill>
              </a:rPr>
              <a:t>Recognition</a:t>
            </a:r>
            <a:endParaRPr lang="en-US" sz="5400" dirty="0"/>
          </a:p>
        </p:txBody>
      </p:sp>
      <p:pic>
        <p:nvPicPr>
          <p:cNvPr id="5" name="Picture 4">
            <a:extLst>
              <a:ext uri="{FF2B5EF4-FFF2-40B4-BE49-F238E27FC236}">
                <a16:creationId xmlns:a16="http://schemas.microsoft.com/office/drawing/2014/main" id="{9BA06843-8DAC-3548-9557-297D43D2DE5B}"/>
              </a:ext>
            </a:extLst>
          </p:cNvPr>
          <p:cNvPicPr>
            <a:picLocks noChangeAspect="1"/>
          </p:cNvPicPr>
          <p:nvPr/>
        </p:nvPicPr>
        <p:blipFill>
          <a:blip r:embed="rId3"/>
          <a:stretch>
            <a:fillRect/>
          </a:stretch>
        </p:blipFill>
        <p:spPr>
          <a:xfrm>
            <a:off x="266888" y="3083150"/>
            <a:ext cx="2717612" cy="2625213"/>
          </a:xfrm>
          <a:prstGeom prst="rect">
            <a:avLst/>
          </a:prstGeom>
        </p:spPr>
      </p:pic>
      <p:pic>
        <p:nvPicPr>
          <p:cNvPr id="8" name="Picture 7">
            <a:extLst>
              <a:ext uri="{FF2B5EF4-FFF2-40B4-BE49-F238E27FC236}">
                <a16:creationId xmlns:a16="http://schemas.microsoft.com/office/drawing/2014/main" id="{1E5578E1-44AB-F743-9889-7824ABBE7528}"/>
              </a:ext>
            </a:extLst>
          </p:cNvPr>
          <p:cNvPicPr>
            <a:picLocks noChangeAspect="1"/>
          </p:cNvPicPr>
          <p:nvPr/>
        </p:nvPicPr>
        <p:blipFill>
          <a:blip r:embed="rId4"/>
          <a:stretch>
            <a:fillRect/>
          </a:stretch>
        </p:blipFill>
        <p:spPr>
          <a:xfrm>
            <a:off x="3046201" y="2382154"/>
            <a:ext cx="3723186" cy="3305632"/>
          </a:xfrm>
          <a:prstGeom prst="rect">
            <a:avLst/>
          </a:prstGeom>
        </p:spPr>
      </p:pic>
    </p:spTree>
    <p:extLst>
      <p:ext uri="{BB962C8B-B14F-4D97-AF65-F5344CB8AC3E}">
        <p14:creationId xmlns:p14="http://schemas.microsoft.com/office/powerpoint/2010/main" val="173663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8CCDC1E4-B8B7-AF43-8345-0AF635FA67CA}"/>
              </a:ext>
            </a:extLst>
          </p:cNvPr>
          <p:cNvPicPr>
            <a:picLocks noChangeAspect="1"/>
          </p:cNvPicPr>
          <p:nvPr/>
        </p:nvPicPr>
        <p:blipFill>
          <a:blip r:embed="rId3"/>
          <a:stretch>
            <a:fillRect/>
          </a:stretch>
        </p:blipFill>
        <p:spPr>
          <a:xfrm>
            <a:off x="2435600" y="2365659"/>
            <a:ext cx="3431250" cy="4309650"/>
          </a:xfrm>
          <a:prstGeom prst="rect">
            <a:avLst/>
          </a:prstGeom>
        </p:spPr>
      </p:pic>
      <p:pic>
        <p:nvPicPr>
          <p:cNvPr id="10" name="Picture 9">
            <a:extLst>
              <a:ext uri="{FF2B5EF4-FFF2-40B4-BE49-F238E27FC236}">
                <a16:creationId xmlns:a16="http://schemas.microsoft.com/office/drawing/2014/main" id="{33EE5726-2C29-0541-A6D1-315A41B659DD}"/>
              </a:ext>
            </a:extLst>
          </p:cNvPr>
          <p:cNvPicPr>
            <a:picLocks noChangeAspect="1"/>
          </p:cNvPicPr>
          <p:nvPr/>
        </p:nvPicPr>
        <p:blipFill>
          <a:blip r:embed="rId4"/>
          <a:stretch>
            <a:fillRect/>
          </a:stretch>
        </p:blipFill>
        <p:spPr>
          <a:xfrm>
            <a:off x="154478" y="167425"/>
            <a:ext cx="2832319" cy="4237149"/>
          </a:xfrm>
          <a:prstGeom prst="rect">
            <a:avLst/>
          </a:prstGeom>
        </p:spPr>
      </p:pic>
      <p:pic>
        <p:nvPicPr>
          <p:cNvPr id="14" name="Picture 13">
            <a:extLst>
              <a:ext uri="{FF2B5EF4-FFF2-40B4-BE49-F238E27FC236}">
                <a16:creationId xmlns:a16="http://schemas.microsoft.com/office/drawing/2014/main" id="{CA6ED8F5-53D5-2D44-8026-D39B01B1F869}"/>
              </a:ext>
            </a:extLst>
          </p:cNvPr>
          <p:cNvPicPr>
            <a:picLocks noChangeAspect="1"/>
          </p:cNvPicPr>
          <p:nvPr/>
        </p:nvPicPr>
        <p:blipFill>
          <a:blip r:embed="rId5"/>
          <a:stretch>
            <a:fillRect/>
          </a:stretch>
        </p:blipFill>
        <p:spPr>
          <a:xfrm>
            <a:off x="5012988" y="167425"/>
            <a:ext cx="2945996" cy="3920139"/>
          </a:xfrm>
          <a:prstGeom prst="rect">
            <a:avLst/>
          </a:prstGeom>
        </p:spPr>
      </p:pic>
      <p:pic>
        <p:nvPicPr>
          <p:cNvPr id="9" name="Picture 8">
            <a:extLst>
              <a:ext uri="{FF2B5EF4-FFF2-40B4-BE49-F238E27FC236}">
                <a16:creationId xmlns:a16="http://schemas.microsoft.com/office/drawing/2014/main" id="{B640BEA9-F629-6944-9FBA-451E2236D2E7}"/>
              </a:ext>
            </a:extLst>
          </p:cNvPr>
          <p:cNvPicPr>
            <a:picLocks noChangeAspect="1"/>
          </p:cNvPicPr>
          <p:nvPr/>
        </p:nvPicPr>
        <p:blipFill>
          <a:blip r:embed="rId6"/>
          <a:stretch>
            <a:fillRect/>
          </a:stretch>
        </p:blipFill>
        <p:spPr>
          <a:xfrm>
            <a:off x="2859211" y="167425"/>
            <a:ext cx="2417850" cy="2591862"/>
          </a:xfrm>
          <a:prstGeom prst="rect">
            <a:avLst/>
          </a:prstGeom>
        </p:spPr>
      </p:pic>
      <p:pic>
        <p:nvPicPr>
          <p:cNvPr id="18" name="Picture 17">
            <a:extLst>
              <a:ext uri="{FF2B5EF4-FFF2-40B4-BE49-F238E27FC236}">
                <a16:creationId xmlns:a16="http://schemas.microsoft.com/office/drawing/2014/main" id="{D938B27A-A1E0-AA49-B43D-3F8F554104F0}"/>
              </a:ext>
            </a:extLst>
          </p:cNvPr>
          <p:cNvPicPr>
            <a:picLocks noChangeAspect="1"/>
          </p:cNvPicPr>
          <p:nvPr/>
        </p:nvPicPr>
        <p:blipFill>
          <a:blip r:embed="rId7"/>
          <a:stretch>
            <a:fillRect/>
          </a:stretch>
        </p:blipFill>
        <p:spPr>
          <a:xfrm>
            <a:off x="8238124" y="392325"/>
            <a:ext cx="3685581" cy="2366962"/>
          </a:xfrm>
          <a:prstGeom prst="rect">
            <a:avLst/>
          </a:prstGeom>
        </p:spPr>
      </p:pic>
      <p:pic>
        <p:nvPicPr>
          <p:cNvPr id="16" name="Picture 15">
            <a:extLst>
              <a:ext uri="{FF2B5EF4-FFF2-40B4-BE49-F238E27FC236}">
                <a16:creationId xmlns:a16="http://schemas.microsoft.com/office/drawing/2014/main" id="{8BA1A37C-98F6-134D-88AC-92219E29706D}"/>
              </a:ext>
            </a:extLst>
          </p:cNvPr>
          <p:cNvPicPr>
            <a:picLocks noChangeAspect="1"/>
          </p:cNvPicPr>
          <p:nvPr/>
        </p:nvPicPr>
        <p:blipFill>
          <a:blip r:embed="rId8"/>
          <a:stretch>
            <a:fillRect/>
          </a:stretch>
        </p:blipFill>
        <p:spPr>
          <a:xfrm>
            <a:off x="7804650" y="2383947"/>
            <a:ext cx="2880783" cy="4309651"/>
          </a:xfrm>
          <a:prstGeom prst="rect">
            <a:avLst/>
          </a:prstGeom>
        </p:spPr>
      </p:pic>
      <p:sp>
        <p:nvSpPr>
          <p:cNvPr id="4" name="Google Shape;138;p24">
            <a:extLst>
              <a:ext uri="{FF2B5EF4-FFF2-40B4-BE49-F238E27FC236}">
                <a16:creationId xmlns:a16="http://schemas.microsoft.com/office/drawing/2014/main" id="{8EC493D5-E92B-FB45-B975-ACDBC1E63018}"/>
              </a:ext>
            </a:extLst>
          </p:cNvPr>
          <p:cNvSpPr/>
          <p:nvPr/>
        </p:nvSpPr>
        <p:spPr>
          <a:xfrm>
            <a:off x="-29900" y="5422900"/>
            <a:ext cx="12221900" cy="1150400"/>
          </a:xfrm>
          <a:prstGeom prst="rect">
            <a:avLst/>
          </a:prstGeom>
          <a:solidFill>
            <a:srgbClr val="7B212E">
              <a:alpha val="66480"/>
            </a:srgbClr>
          </a:solidFill>
          <a:ln>
            <a:noFill/>
          </a:ln>
        </p:spPr>
        <p:txBody>
          <a:bodyPr spcFirstLastPara="1" wrap="square" lIns="121900" tIns="121900" rIns="121900" bIns="121900" anchor="ctr" anchorCtr="0">
            <a:noAutofit/>
          </a:bodyPr>
          <a:lstStyle/>
          <a:p>
            <a:endParaRPr sz="2400"/>
          </a:p>
        </p:txBody>
      </p:sp>
      <p:sp>
        <p:nvSpPr>
          <p:cNvPr id="6" name="Google Shape;139;p24">
            <a:extLst>
              <a:ext uri="{FF2B5EF4-FFF2-40B4-BE49-F238E27FC236}">
                <a16:creationId xmlns:a16="http://schemas.microsoft.com/office/drawing/2014/main" id="{070A95F0-C92F-D14B-9602-F8DDCD56AA64}"/>
              </a:ext>
            </a:extLst>
          </p:cNvPr>
          <p:cNvSpPr txBox="1"/>
          <p:nvPr/>
        </p:nvSpPr>
        <p:spPr>
          <a:xfrm>
            <a:off x="497800" y="5543150"/>
            <a:ext cx="11196400" cy="1457200"/>
          </a:xfrm>
          <a:prstGeom prst="rect">
            <a:avLst/>
          </a:prstGeom>
          <a:noFill/>
          <a:ln>
            <a:noFill/>
          </a:ln>
        </p:spPr>
        <p:txBody>
          <a:bodyPr spcFirstLastPara="1" wrap="square" lIns="121900" tIns="121900" rIns="121900" bIns="121900" anchor="t" anchorCtr="0">
            <a:noAutofit/>
          </a:bodyPr>
          <a:lstStyle/>
          <a:p>
            <a:pPr algn="ctr"/>
            <a:r>
              <a:rPr lang="en-US" sz="3200" b="1" dirty="0">
                <a:solidFill>
                  <a:schemeClr val="bg1"/>
                </a:solidFill>
              </a:rPr>
              <a:t>Athletics</a:t>
            </a:r>
            <a:endParaRPr sz="3200" b="1" dirty="0">
              <a:solidFill>
                <a:schemeClr val="bg1"/>
              </a:solidFill>
            </a:endParaRPr>
          </a:p>
        </p:txBody>
      </p:sp>
    </p:spTree>
    <p:extLst>
      <p:ext uri="{BB962C8B-B14F-4D97-AF65-F5344CB8AC3E}">
        <p14:creationId xmlns:p14="http://schemas.microsoft.com/office/powerpoint/2010/main" val="2049650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E33263F-150C-5646-8009-B3AE500ECD2C}"/>
              </a:ext>
            </a:extLst>
          </p:cNvPr>
          <p:cNvPicPr>
            <a:picLocks noChangeAspect="1"/>
          </p:cNvPicPr>
          <p:nvPr/>
        </p:nvPicPr>
        <p:blipFill rotWithShape="1">
          <a:blip r:embed="rId3"/>
          <a:srcRect b="9786"/>
          <a:stretch/>
        </p:blipFill>
        <p:spPr>
          <a:xfrm>
            <a:off x="0" y="3638550"/>
            <a:ext cx="4762500" cy="3219450"/>
          </a:xfrm>
          <a:prstGeom prst="rect">
            <a:avLst/>
          </a:prstGeom>
        </p:spPr>
      </p:pic>
      <p:pic>
        <p:nvPicPr>
          <p:cNvPr id="11" name="Picture 10">
            <a:extLst>
              <a:ext uri="{FF2B5EF4-FFF2-40B4-BE49-F238E27FC236}">
                <a16:creationId xmlns:a16="http://schemas.microsoft.com/office/drawing/2014/main" id="{6F6CC9A4-FD35-5548-8B30-60E8973C4D9A}"/>
              </a:ext>
            </a:extLst>
          </p:cNvPr>
          <p:cNvPicPr>
            <a:picLocks noChangeAspect="1"/>
          </p:cNvPicPr>
          <p:nvPr/>
        </p:nvPicPr>
        <p:blipFill>
          <a:blip r:embed="rId4"/>
          <a:stretch>
            <a:fillRect/>
          </a:stretch>
        </p:blipFill>
        <p:spPr>
          <a:xfrm>
            <a:off x="0" y="886"/>
            <a:ext cx="4762500" cy="3568700"/>
          </a:xfrm>
          <a:prstGeom prst="rect">
            <a:avLst/>
          </a:prstGeom>
        </p:spPr>
      </p:pic>
      <p:pic>
        <p:nvPicPr>
          <p:cNvPr id="9" name="Picture 8">
            <a:extLst>
              <a:ext uri="{FF2B5EF4-FFF2-40B4-BE49-F238E27FC236}">
                <a16:creationId xmlns:a16="http://schemas.microsoft.com/office/drawing/2014/main" id="{35E7F589-CBA4-2C4D-BC31-972B47FFCBB2}"/>
              </a:ext>
            </a:extLst>
          </p:cNvPr>
          <p:cNvPicPr>
            <a:picLocks noChangeAspect="1"/>
          </p:cNvPicPr>
          <p:nvPr/>
        </p:nvPicPr>
        <p:blipFill rotWithShape="1">
          <a:blip r:embed="rId5"/>
          <a:srcRect l="24833" r="19210"/>
          <a:stretch/>
        </p:blipFill>
        <p:spPr>
          <a:xfrm>
            <a:off x="4927324" y="3638550"/>
            <a:ext cx="2664967" cy="3219450"/>
          </a:xfrm>
          <a:prstGeom prst="rect">
            <a:avLst/>
          </a:prstGeom>
        </p:spPr>
      </p:pic>
      <p:pic>
        <p:nvPicPr>
          <p:cNvPr id="12" name="Picture 11">
            <a:extLst>
              <a:ext uri="{FF2B5EF4-FFF2-40B4-BE49-F238E27FC236}">
                <a16:creationId xmlns:a16="http://schemas.microsoft.com/office/drawing/2014/main" id="{F70F5A39-0F4E-0042-90DF-0523F7E126A4}"/>
              </a:ext>
            </a:extLst>
          </p:cNvPr>
          <p:cNvPicPr>
            <a:picLocks noChangeAspect="1"/>
          </p:cNvPicPr>
          <p:nvPr/>
        </p:nvPicPr>
        <p:blipFill rotWithShape="1">
          <a:blip r:embed="rId6"/>
          <a:srcRect l="22022" t="419" r="7185" b="-419"/>
          <a:stretch/>
        </p:blipFill>
        <p:spPr>
          <a:xfrm>
            <a:off x="4927324" y="-2289"/>
            <a:ext cx="3371549" cy="3571875"/>
          </a:xfrm>
          <a:prstGeom prst="rect">
            <a:avLst/>
          </a:prstGeom>
        </p:spPr>
      </p:pic>
      <p:pic>
        <p:nvPicPr>
          <p:cNvPr id="14" name="Picture 13">
            <a:extLst>
              <a:ext uri="{FF2B5EF4-FFF2-40B4-BE49-F238E27FC236}">
                <a16:creationId xmlns:a16="http://schemas.microsoft.com/office/drawing/2014/main" id="{174165C9-EA9F-FA40-B4C6-02D121E9AF71}"/>
              </a:ext>
            </a:extLst>
          </p:cNvPr>
          <p:cNvPicPr>
            <a:picLocks noChangeAspect="1"/>
          </p:cNvPicPr>
          <p:nvPr/>
        </p:nvPicPr>
        <p:blipFill rotWithShape="1">
          <a:blip r:embed="rId7"/>
          <a:srcRect l="6978" r="15064"/>
          <a:stretch/>
        </p:blipFill>
        <p:spPr>
          <a:xfrm>
            <a:off x="8463696" y="-17250"/>
            <a:ext cx="3728303" cy="3586836"/>
          </a:xfrm>
          <a:prstGeom prst="rect">
            <a:avLst/>
          </a:prstGeom>
        </p:spPr>
      </p:pic>
      <p:pic>
        <p:nvPicPr>
          <p:cNvPr id="3" name="Picture 2">
            <a:extLst>
              <a:ext uri="{FF2B5EF4-FFF2-40B4-BE49-F238E27FC236}">
                <a16:creationId xmlns:a16="http://schemas.microsoft.com/office/drawing/2014/main" id="{A9732F00-56FB-584C-ACC1-3D3DAC12F182}"/>
              </a:ext>
            </a:extLst>
          </p:cNvPr>
          <p:cNvPicPr>
            <a:picLocks noChangeAspect="1"/>
          </p:cNvPicPr>
          <p:nvPr/>
        </p:nvPicPr>
        <p:blipFill>
          <a:blip r:embed="rId8"/>
          <a:stretch>
            <a:fillRect/>
          </a:stretch>
        </p:blipFill>
        <p:spPr>
          <a:xfrm>
            <a:off x="7757114" y="2646219"/>
            <a:ext cx="4349041" cy="4349041"/>
          </a:xfrm>
          <a:prstGeom prst="rect">
            <a:avLst/>
          </a:prstGeom>
        </p:spPr>
      </p:pic>
      <p:pic>
        <p:nvPicPr>
          <p:cNvPr id="16" name="Picture 15">
            <a:extLst>
              <a:ext uri="{FF2B5EF4-FFF2-40B4-BE49-F238E27FC236}">
                <a16:creationId xmlns:a16="http://schemas.microsoft.com/office/drawing/2014/main" id="{38C947A5-68DF-D449-AA95-D4C15CD9A020}"/>
              </a:ext>
            </a:extLst>
          </p:cNvPr>
          <p:cNvPicPr>
            <a:picLocks noChangeAspect="1"/>
          </p:cNvPicPr>
          <p:nvPr/>
        </p:nvPicPr>
        <p:blipFill rotWithShape="1">
          <a:blip r:embed="rId9"/>
          <a:srcRect t="10030" r="40123" b="10082"/>
          <a:stretch/>
        </p:blipFill>
        <p:spPr>
          <a:xfrm>
            <a:off x="0" y="-4617"/>
            <a:ext cx="4762500" cy="3574203"/>
          </a:xfrm>
          <a:prstGeom prst="rect">
            <a:avLst/>
          </a:prstGeom>
        </p:spPr>
      </p:pic>
    </p:spTree>
    <p:extLst>
      <p:ext uri="{BB962C8B-B14F-4D97-AF65-F5344CB8AC3E}">
        <p14:creationId xmlns:p14="http://schemas.microsoft.com/office/powerpoint/2010/main" val="4187656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B009DD-9F6B-9F46-80F8-06F9FCE4F000}"/>
              </a:ext>
            </a:extLst>
          </p:cNvPr>
          <p:cNvPicPr>
            <a:picLocks noChangeAspect="1"/>
          </p:cNvPicPr>
          <p:nvPr/>
        </p:nvPicPr>
        <p:blipFill rotWithShape="1">
          <a:blip r:embed="rId3"/>
          <a:srcRect l="13420" r="3852"/>
          <a:stretch/>
        </p:blipFill>
        <p:spPr>
          <a:xfrm>
            <a:off x="0" y="0"/>
            <a:ext cx="3782292" cy="6858000"/>
          </a:xfrm>
          <a:prstGeom prst="rect">
            <a:avLst/>
          </a:prstGeom>
        </p:spPr>
      </p:pic>
      <p:pic>
        <p:nvPicPr>
          <p:cNvPr id="14" name="Picture 13">
            <a:extLst>
              <a:ext uri="{FF2B5EF4-FFF2-40B4-BE49-F238E27FC236}">
                <a16:creationId xmlns:a16="http://schemas.microsoft.com/office/drawing/2014/main" id="{DE79D689-C3E4-F24C-87B9-62AC832D1CCE}"/>
              </a:ext>
            </a:extLst>
          </p:cNvPr>
          <p:cNvPicPr>
            <a:picLocks noChangeAspect="1"/>
          </p:cNvPicPr>
          <p:nvPr/>
        </p:nvPicPr>
        <p:blipFill rotWithShape="1">
          <a:blip r:embed="rId4"/>
          <a:srcRect t="6364" b="390"/>
          <a:stretch/>
        </p:blipFill>
        <p:spPr>
          <a:xfrm rot="16200000">
            <a:off x="6613550" y="1297393"/>
            <a:ext cx="6857999" cy="4263209"/>
          </a:xfrm>
          <a:prstGeom prst="rect">
            <a:avLst/>
          </a:prstGeom>
        </p:spPr>
      </p:pic>
      <p:pic>
        <p:nvPicPr>
          <p:cNvPr id="18" name="Picture 17">
            <a:extLst>
              <a:ext uri="{FF2B5EF4-FFF2-40B4-BE49-F238E27FC236}">
                <a16:creationId xmlns:a16="http://schemas.microsoft.com/office/drawing/2014/main" id="{8CF2CD5D-9959-6749-BCAE-4CDE2271A0D3}"/>
              </a:ext>
            </a:extLst>
          </p:cNvPr>
          <p:cNvPicPr>
            <a:picLocks noChangeAspect="1"/>
          </p:cNvPicPr>
          <p:nvPr/>
        </p:nvPicPr>
        <p:blipFill rotWithShape="1">
          <a:blip r:embed="rId5"/>
          <a:srcRect b="13030"/>
          <a:stretch/>
        </p:blipFill>
        <p:spPr>
          <a:xfrm rot="16200000">
            <a:off x="2417617" y="1440872"/>
            <a:ext cx="6858001" cy="3976257"/>
          </a:xfrm>
          <a:prstGeom prst="rect">
            <a:avLst/>
          </a:prstGeom>
        </p:spPr>
      </p:pic>
      <p:sp>
        <p:nvSpPr>
          <p:cNvPr id="10" name="Google Shape;138;p24">
            <a:extLst>
              <a:ext uri="{FF2B5EF4-FFF2-40B4-BE49-F238E27FC236}">
                <a16:creationId xmlns:a16="http://schemas.microsoft.com/office/drawing/2014/main" id="{34521C70-453E-DA45-8BA5-143D2E517D15}"/>
              </a:ext>
            </a:extLst>
          </p:cNvPr>
          <p:cNvSpPr/>
          <p:nvPr/>
        </p:nvSpPr>
        <p:spPr>
          <a:xfrm>
            <a:off x="-17847" y="5530288"/>
            <a:ext cx="12192000" cy="1150400"/>
          </a:xfrm>
          <a:prstGeom prst="rect">
            <a:avLst/>
          </a:prstGeom>
          <a:solidFill>
            <a:srgbClr val="7B212E">
              <a:alpha val="66480"/>
            </a:srgbClr>
          </a:solidFill>
          <a:ln>
            <a:noFill/>
          </a:ln>
        </p:spPr>
        <p:txBody>
          <a:bodyPr spcFirstLastPara="1" wrap="square" lIns="121900" tIns="121900" rIns="121900" bIns="121900" anchor="ctr" anchorCtr="0">
            <a:noAutofit/>
          </a:bodyPr>
          <a:lstStyle/>
          <a:p>
            <a:endParaRPr sz="2400"/>
          </a:p>
        </p:txBody>
      </p:sp>
      <p:sp>
        <p:nvSpPr>
          <p:cNvPr id="12" name="Google Shape;139;p24">
            <a:extLst>
              <a:ext uri="{FF2B5EF4-FFF2-40B4-BE49-F238E27FC236}">
                <a16:creationId xmlns:a16="http://schemas.microsoft.com/office/drawing/2014/main" id="{3E96E72A-39C0-B246-85C7-A469B93355D4}"/>
              </a:ext>
            </a:extLst>
          </p:cNvPr>
          <p:cNvSpPr txBox="1"/>
          <p:nvPr/>
        </p:nvSpPr>
        <p:spPr>
          <a:xfrm>
            <a:off x="540905" y="5696254"/>
            <a:ext cx="11196400" cy="1457200"/>
          </a:xfrm>
          <a:prstGeom prst="rect">
            <a:avLst/>
          </a:prstGeom>
          <a:noFill/>
          <a:ln>
            <a:noFill/>
          </a:ln>
        </p:spPr>
        <p:txBody>
          <a:bodyPr spcFirstLastPara="1" wrap="square" lIns="121900" tIns="121900" rIns="121900" bIns="121900" anchor="t" anchorCtr="0">
            <a:noAutofit/>
          </a:bodyPr>
          <a:lstStyle/>
          <a:p>
            <a:pPr algn="ctr"/>
            <a:r>
              <a:rPr lang="en-US" sz="3200" b="1" dirty="0">
                <a:solidFill>
                  <a:schemeClr val="bg1"/>
                </a:solidFill>
              </a:rPr>
              <a:t>Dr. Gene Burton College and Career Academy</a:t>
            </a:r>
            <a:endParaRPr sz="3200" b="1" dirty="0">
              <a:solidFill>
                <a:schemeClr val="bg1"/>
              </a:solidFill>
            </a:endParaRPr>
          </a:p>
        </p:txBody>
      </p:sp>
    </p:spTree>
    <p:extLst>
      <p:ext uri="{BB962C8B-B14F-4D97-AF65-F5344CB8AC3E}">
        <p14:creationId xmlns:p14="http://schemas.microsoft.com/office/powerpoint/2010/main" val="3486977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78C6E04-B549-554A-B9BC-2CDDE138C1E6}"/>
              </a:ext>
            </a:extLst>
          </p:cNvPr>
          <p:cNvPicPr>
            <a:picLocks noChangeAspect="1"/>
          </p:cNvPicPr>
          <p:nvPr/>
        </p:nvPicPr>
        <p:blipFill>
          <a:blip r:embed="rId3"/>
          <a:stretch>
            <a:fillRect/>
          </a:stretch>
        </p:blipFill>
        <p:spPr>
          <a:xfrm>
            <a:off x="0" y="247649"/>
            <a:ext cx="12131539" cy="6353175"/>
          </a:xfrm>
          <a:prstGeom prst="rect">
            <a:avLst/>
          </a:prstGeom>
        </p:spPr>
      </p:pic>
    </p:spTree>
    <p:extLst>
      <p:ext uri="{BB962C8B-B14F-4D97-AF65-F5344CB8AC3E}">
        <p14:creationId xmlns:p14="http://schemas.microsoft.com/office/powerpoint/2010/main" val="3454094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Realtor Vid_2Ken">
            <a:hlinkClick r:id="" action="ppaction://media"/>
            <a:extLst>
              <a:ext uri="{FF2B5EF4-FFF2-40B4-BE49-F238E27FC236}">
                <a16:creationId xmlns:a16="http://schemas.microsoft.com/office/drawing/2014/main" id="{9AEE6CFA-BC56-4D3A-BDB6-BDC28D06ECC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813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D6BA8C"/>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07EA27B-F5BB-E146-BE50-5066FE47739C}"/>
              </a:ext>
            </a:extLst>
          </p:cNvPr>
          <p:cNvPicPr>
            <a:picLocks noChangeAspect="1"/>
          </p:cNvPicPr>
          <p:nvPr/>
        </p:nvPicPr>
        <p:blipFill>
          <a:blip r:embed="rId3"/>
          <a:stretch>
            <a:fillRect/>
          </a:stretch>
        </p:blipFill>
        <p:spPr>
          <a:xfrm>
            <a:off x="3754752" y="-258971"/>
            <a:ext cx="7503067" cy="5000053"/>
          </a:xfrm>
          <a:prstGeom prst="rect">
            <a:avLst/>
          </a:prstGeom>
        </p:spPr>
      </p:pic>
      <p:sp>
        <p:nvSpPr>
          <p:cNvPr id="5" name="Rectangle 4">
            <a:extLst>
              <a:ext uri="{FF2B5EF4-FFF2-40B4-BE49-F238E27FC236}">
                <a16:creationId xmlns:a16="http://schemas.microsoft.com/office/drawing/2014/main" id="{DE7A0760-22CA-8B42-8E73-9BA3FE5357F3}"/>
              </a:ext>
            </a:extLst>
          </p:cNvPr>
          <p:cNvSpPr/>
          <p:nvPr/>
        </p:nvSpPr>
        <p:spPr>
          <a:xfrm>
            <a:off x="0" y="3673929"/>
            <a:ext cx="11658600" cy="2694214"/>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83879" y="3673929"/>
            <a:ext cx="9399639" cy="1905707"/>
          </a:xfrm>
        </p:spPr>
        <p:txBody>
          <a:bodyPr>
            <a:noAutofit/>
          </a:bodyPr>
          <a:lstStyle/>
          <a:p>
            <a:pPr algn="r"/>
            <a:r>
              <a:rPr lang="en-US" sz="8800" b="1" dirty="0">
                <a:effectLst>
                  <a:outerShdw blurRad="50800" dist="38100" dir="2700000" algn="tl" rotWithShape="0">
                    <a:prstClr val="black">
                      <a:alpha val="40000"/>
                    </a:prstClr>
                  </a:outerShdw>
                </a:effectLst>
              </a:rPr>
              <a:t>Fiscal</a:t>
            </a:r>
            <a:br>
              <a:rPr lang="en-US" sz="8800" b="1" dirty="0">
                <a:effectLst>
                  <a:outerShdw blurRad="50800" dist="38100" dir="2700000" algn="tl" rotWithShape="0">
                    <a:prstClr val="black">
                      <a:alpha val="40000"/>
                    </a:prstClr>
                  </a:outerShdw>
                </a:effectLst>
              </a:rPr>
            </a:br>
            <a:endParaRPr lang="en-US" sz="2500" b="1" dirty="0">
              <a:effectLst>
                <a:outerShdw blurRad="50800" dist="38100" dir="2700000" algn="tl" rotWithShape="0">
                  <a:prstClr val="black">
                    <a:alpha val="40000"/>
                  </a:prstClr>
                </a:outerShdw>
              </a:effectLst>
            </a:endParaRPr>
          </a:p>
        </p:txBody>
      </p:sp>
      <p:pic>
        <p:nvPicPr>
          <p:cNvPr id="4" name="Picture 3">
            <a:extLst>
              <a:ext uri="{FF2B5EF4-FFF2-40B4-BE49-F238E27FC236}">
                <a16:creationId xmlns:a16="http://schemas.microsoft.com/office/drawing/2014/main" id="{DE8D60BD-CE0A-4E42-BD0B-7CA6181FD5B8}"/>
              </a:ext>
            </a:extLst>
          </p:cNvPr>
          <p:cNvPicPr>
            <a:picLocks noChangeAspect="1"/>
          </p:cNvPicPr>
          <p:nvPr/>
        </p:nvPicPr>
        <p:blipFill>
          <a:blip r:embed="rId4"/>
          <a:stretch>
            <a:fillRect/>
          </a:stretch>
        </p:blipFill>
        <p:spPr>
          <a:xfrm>
            <a:off x="775779" y="237672"/>
            <a:ext cx="2616200" cy="3187700"/>
          </a:xfrm>
          <a:prstGeom prst="rect">
            <a:avLst/>
          </a:prstGeom>
        </p:spPr>
      </p:pic>
      <p:sp>
        <p:nvSpPr>
          <p:cNvPr id="6" name="Rectangle 5">
            <a:extLst>
              <a:ext uri="{FF2B5EF4-FFF2-40B4-BE49-F238E27FC236}">
                <a16:creationId xmlns:a16="http://schemas.microsoft.com/office/drawing/2014/main" id="{08F4FDCB-6B22-C743-B384-8E8F633DB6B7}"/>
              </a:ext>
            </a:extLst>
          </p:cNvPr>
          <p:cNvSpPr/>
          <p:nvPr/>
        </p:nvSpPr>
        <p:spPr>
          <a:xfrm>
            <a:off x="3961907" y="4741082"/>
            <a:ext cx="7521611" cy="1446550"/>
          </a:xfrm>
          <a:prstGeom prst="rect">
            <a:avLst/>
          </a:prstGeom>
        </p:spPr>
        <p:txBody>
          <a:bodyPr wrap="none">
            <a:spAutoFit/>
          </a:bodyPr>
          <a:lstStyle/>
          <a:p>
            <a:r>
              <a:rPr lang="en-US" sz="8800" b="1" dirty="0">
                <a:solidFill>
                  <a:schemeClr val="bg1"/>
                </a:solidFill>
                <a:effectLst>
                  <a:outerShdw blurRad="50800" dist="38100" dir="2700000" algn="tl" rotWithShape="0">
                    <a:prstClr val="black">
                      <a:alpha val="40000"/>
                    </a:prstClr>
                  </a:outerShdw>
                </a:effectLst>
              </a:rPr>
              <a:t>Responsibility</a:t>
            </a:r>
            <a:endParaRPr lang="en-US" sz="8800" dirty="0">
              <a:solidFill>
                <a:schemeClr val="bg1"/>
              </a:solidFill>
            </a:endParaRPr>
          </a:p>
        </p:txBody>
      </p:sp>
    </p:spTree>
    <p:extLst>
      <p:ext uri="{BB962C8B-B14F-4D97-AF65-F5344CB8AC3E}">
        <p14:creationId xmlns:p14="http://schemas.microsoft.com/office/powerpoint/2010/main" val="1171902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16" name="Rectangle 15">
            <a:extLst>
              <a:ext uri="{FF2B5EF4-FFF2-40B4-BE49-F238E27FC236}">
                <a16:creationId xmlns:a16="http://schemas.microsoft.com/office/drawing/2014/main" id="{E3054D5C-D100-3640-9A10-C7663FCCFD33}"/>
              </a:ext>
            </a:extLst>
          </p:cNvPr>
          <p:cNvSpPr/>
          <p:nvPr/>
        </p:nvSpPr>
        <p:spPr>
          <a:xfrm>
            <a:off x="1835294" y="0"/>
            <a:ext cx="10356705" cy="1840993"/>
          </a:xfrm>
          <a:prstGeom prst="rect">
            <a:avLst/>
          </a:prstGeom>
          <a:solidFill>
            <a:srgbClr val="1F29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stretch>
            <a:fillRect/>
          </a:stretch>
        </p:blipFill>
        <p:spPr>
          <a:xfrm>
            <a:off x="3" y="1"/>
            <a:ext cx="1835292" cy="1840992"/>
          </a:xfrm>
          <a:prstGeom prst="rect">
            <a:avLst/>
          </a:prstGeom>
        </p:spPr>
      </p:pic>
      <p:sp>
        <p:nvSpPr>
          <p:cNvPr id="11" name="TextBox 10"/>
          <p:cNvSpPr txBox="1"/>
          <p:nvPr/>
        </p:nvSpPr>
        <p:spPr>
          <a:xfrm>
            <a:off x="1879908" y="406006"/>
            <a:ext cx="10267479" cy="913007"/>
          </a:xfrm>
          <a:prstGeom prst="rect">
            <a:avLst/>
          </a:prstGeom>
          <a:noFill/>
        </p:spPr>
        <p:txBody>
          <a:bodyPr wrap="square" rtlCol="0">
            <a:spAutoFit/>
          </a:bodyPr>
          <a:lstStyle/>
          <a:p>
            <a:pPr algn="r"/>
            <a:r>
              <a:rPr lang="en-US" sz="5333" b="1" dirty="0">
                <a:solidFill>
                  <a:schemeClr val="bg1"/>
                </a:solidFill>
                <a:effectLst>
                  <a:glow rad="228600">
                    <a:schemeClr val="accent2">
                      <a:satMod val="175000"/>
                      <a:alpha val="40000"/>
                    </a:schemeClr>
                  </a:glow>
                </a:effectLst>
                <a:latin typeface="Arial Narrow" panose="020B0606020202030204" pitchFamily="34" charset="0"/>
              </a:rPr>
              <a:t>EFFICIENT BUDGET OPERATIONS</a:t>
            </a:r>
            <a:endParaRPr lang="en-US" sz="7200" b="1" dirty="0">
              <a:solidFill>
                <a:schemeClr val="bg1"/>
              </a:solidFill>
              <a:effectLst>
                <a:glow rad="228600">
                  <a:schemeClr val="accent2">
                    <a:satMod val="175000"/>
                    <a:alpha val="40000"/>
                  </a:schemeClr>
                </a:glow>
              </a:effectLst>
              <a:latin typeface="Arial Narrow" panose="020B0606020202030204" pitchFamily="34" charset="0"/>
            </a:endParaRPr>
          </a:p>
        </p:txBody>
      </p:sp>
      <p:sp>
        <p:nvSpPr>
          <p:cNvPr id="7" name="TextBox 6"/>
          <p:cNvSpPr txBox="1"/>
          <p:nvPr/>
        </p:nvSpPr>
        <p:spPr>
          <a:xfrm>
            <a:off x="3970616" y="4839420"/>
            <a:ext cx="8077587" cy="2062103"/>
          </a:xfrm>
          <a:prstGeom prst="rect">
            <a:avLst/>
          </a:prstGeom>
          <a:noFill/>
        </p:spPr>
        <p:txBody>
          <a:bodyPr wrap="square" rtlCol="0" anchor="ctr">
            <a:spAutoFit/>
          </a:bodyPr>
          <a:lstStyle/>
          <a:p>
            <a:pPr algn="r"/>
            <a:r>
              <a:rPr lang="en-US" sz="3200" b="1" dirty="0">
                <a:solidFill>
                  <a:schemeClr val="accent3">
                    <a:lumMod val="75000"/>
                  </a:schemeClr>
                </a:solidFill>
                <a:latin typeface="Arial Narrow" panose="020B0606020202030204" pitchFamily="34" charset="0"/>
                <a:cs typeface="Arial" panose="020B0604020202020204" pitchFamily="34" charset="0"/>
              </a:rPr>
              <a:t>TASBO AWARD OF EXCELLENCE</a:t>
            </a:r>
          </a:p>
          <a:p>
            <a:pPr algn="r"/>
            <a:r>
              <a:rPr lang="en-US" sz="3200" b="1" dirty="0">
                <a:solidFill>
                  <a:schemeClr val="accent3">
                    <a:lumMod val="75000"/>
                  </a:schemeClr>
                </a:solidFill>
                <a:latin typeface="Arial Narrow" panose="020B0606020202030204" pitchFamily="34" charset="0"/>
                <a:cs typeface="Arial" panose="020B0604020202020204" pitchFamily="34" charset="0"/>
              </a:rPr>
              <a:t>ASBO CERTIFICATE OF EXCELLENCE</a:t>
            </a:r>
          </a:p>
          <a:p>
            <a:pPr algn="r"/>
            <a:r>
              <a:rPr lang="en-US" sz="3200" b="1" dirty="0">
                <a:solidFill>
                  <a:schemeClr val="accent3">
                    <a:lumMod val="75000"/>
                  </a:schemeClr>
                </a:solidFill>
                <a:latin typeface="Arial Narrow" panose="020B0606020202030204" pitchFamily="34" charset="0"/>
                <a:cs typeface="Arial" panose="020B0604020202020204" pitchFamily="34" charset="0"/>
              </a:rPr>
              <a:t>GFOA EXCELLENCE IN FINANCIAL REPORTING</a:t>
            </a:r>
          </a:p>
          <a:p>
            <a:pPr algn="r"/>
            <a:r>
              <a:rPr lang="en-US" sz="3200" b="1" dirty="0">
                <a:solidFill>
                  <a:schemeClr val="accent3">
                    <a:lumMod val="75000"/>
                  </a:schemeClr>
                </a:solidFill>
                <a:latin typeface="Arial Narrow" panose="020B0606020202030204" pitchFamily="34" charset="0"/>
                <a:cs typeface="Arial" panose="020B0604020202020204" pitchFamily="34" charset="0"/>
              </a:rPr>
              <a:t>TASBO AWARD OF MERIT FOR PURCHASING</a:t>
            </a:r>
            <a:endParaRPr lang="en-US" sz="1600" dirty="0">
              <a:solidFill>
                <a:schemeClr val="accent3">
                  <a:lumMod val="75000"/>
                </a:schemeClr>
              </a:solidFill>
              <a:latin typeface="Arial Narrow" panose="020B0606020202030204" pitchFamily="34" charset="0"/>
            </a:endParaRPr>
          </a:p>
        </p:txBody>
      </p:sp>
      <p:pic>
        <p:nvPicPr>
          <p:cNvPr id="10" name="Picture 9" descr="P:\RECOGNITION PROGRAMS\Marketing-Award Programs\Program Logos\COE\2016 COE logo\ASBO COE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36629" y="2186305"/>
            <a:ext cx="3966012" cy="2294491"/>
          </a:xfrm>
          <a:prstGeom prst="rect">
            <a:avLst/>
          </a:prstGeom>
          <a:noFill/>
          <a:ln>
            <a:noFill/>
          </a:ln>
        </p:spPr>
      </p:pic>
      <p:pic>
        <p:nvPicPr>
          <p:cNvPr id="12" name="Picture 4" descr="https://images.prismic.io/gfoaorg/37733619-74b9-4285-9bbb-0cf7c41ae322_AwardForExcellenceLogo.JPG?auto=compress,format&amp;rect=0,9,256,205&amp;w=500&amp;h=400"/>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0" b="100000" l="0" r="100000">
                        <a14:foregroundMark x1="30600" y1="33250" x2="30600" y2="33250"/>
                        <a14:foregroundMark x1="37800" y1="20000" x2="37800" y2="20000"/>
                        <a14:foregroundMark x1="37800" y1="20000" x2="30600" y2="32750"/>
                        <a14:foregroundMark x1="29800" y1="35250" x2="38400" y2="54250"/>
                        <a14:foregroundMark x1="48400" y1="8750" x2="44000" y2="62500"/>
                        <a14:foregroundMark x1="62000" y1="45250" x2="47800" y2="57250"/>
                        <a14:foregroundMark x1="43800" y1="11750" x2="43400" y2="45500"/>
                        <a14:foregroundMark x1="35600" y1="38250" x2="38800" y2="44750"/>
                        <a14:foregroundMark x1="52000" y1="21250" x2="64000" y2="42250"/>
                        <a14:foregroundMark x1="57000" y1="19500" x2="65200" y2="32750"/>
                      </a14:backgroundRemoval>
                    </a14:imgEffect>
                  </a14:imgLayer>
                </a14:imgProps>
              </a:ext>
              <a:ext uri="{28A0092B-C50C-407E-A947-70E740481C1C}">
                <a14:useLocalDpi xmlns:a14="http://schemas.microsoft.com/office/drawing/2010/main" val="0"/>
              </a:ext>
            </a:extLst>
          </a:blip>
          <a:srcRect r="6036"/>
          <a:stretch/>
        </p:blipFill>
        <p:spPr bwMode="auto">
          <a:xfrm>
            <a:off x="206615" y="2262990"/>
            <a:ext cx="3007360" cy="256043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0" descr="Harmony Public Schools receives 'Award of Merit for Purchasing ..."/>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24973" y="2186305"/>
            <a:ext cx="2294491" cy="229449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8"/>
          <a:stretch>
            <a:fillRect/>
          </a:stretch>
        </p:blipFill>
        <p:spPr>
          <a:xfrm>
            <a:off x="5869571" y="2184836"/>
            <a:ext cx="2139839" cy="2294491"/>
          </a:xfrm>
          <a:prstGeom prst="rect">
            <a:avLst/>
          </a:prstGeom>
        </p:spPr>
      </p:pic>
    </p:spTree>
    <p:extLst>
      <p:ext uri="{BB962C8B-B14F-4D97-AF65-F5344CB8AC3E}">
        <p14:creationId xmlns:p14="http://schemas.microsoft.com/office/powerpoint/2010/main" val="164206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pic>
        <p:nvPicPr>
          <p:cNvPr id="5" name="Picture 4">
            <a:extLst>
              <a:ext uri="{FF2B5EF4-FFF2-40B4-BE49-F238E27FC236}">
                <a16:creationId xmlns:a16="http://schemas.microsoft.com/office/drawing/2014/main" id="{DA5304D4-A80F-EC41-9C7F-08493F1F6AE9}"/>
              </a:ext>
            </a:extLst>
          </p:cNvPr>
          <p:cNvPicPr>
            <a:picLocks noChangeAspect="1"/>
          </p:cNvPicPr>
          <p:nvPr/>
        </p:nvPicPr>
        <p:blipFill rotWithShape="1">
          <a:blip r:embed="rId3"/>
          <a:srcRect t="1774"/>
          <a:stretch/>
        </p:blipFill>
        <p:spPr>
          <a:xfrm>
            <a:off x="0" y="0"/>
            <a:ext cx="12192000" cy="6865750"/>
          </a:xfrm>
          <a:prstGeom prst="rect">
            <a:avLst/>
          </a:prstGeom>
        </p:spPr>
      </p:pic>
      <p:sp>
        <p:nvSpPr>
          <p:cNvPr id="2" name="Rectangle 1">
            <a:extLst>
              <a:ext uri="{FF2B5EF4-FFF2-40B4-BE49-F238E27FC236}">
                <a16:creationId xmlns:a16="http://schemas.microsoft.com/office/drawing/2014/main" id="{48EB67FA-A767-BF46-89F6-401DA56C7AA3}"/>
              </a:ext>
            </a:extLst>
          </p:cNvPr>
          <p:cNvSpPr/>
          <p:nvPr/>
        </p:nvSpPr>
        <p:spPr>
          <a:xfrm>
            <a:off x="424543" y="963386"/>
            <a:ext cx="2988128" cy="29391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413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pic>
        <p:nvPicPr>
          <p:cNvPr id="3" name="Picture 2">
            <a:extLst>
              <a:ext uri="{FF2B5EF4-FFF2-40B4-BE49-F238E27FC236}">
                <a16:creationId xmlns:a16="http://schemas.microsoft.com/office/drawing/2014/main" id="{26CF657D-6A7B-8148-9CE0-7FB541A9FC1E}"/>
              </a:ext>
            </a:extLst>
          </p:cNvPr>
          <p:cNvPicPr>
            <a:picLocks noChangeAspect="1"/>
          </p:cNvPicPr>
          <p:nvPr/>
        </p:nvPicPr>
        <p:blipFill>
          <a:blip r:embed="rId3"/>
          <a:stretch>
            <a:fillRect/>
          </a:stretch>
        </p:blipFill>
        <p:spPr>
          <a:xfrm>
            <a:off x="-4482" y="0"/>
            <a:ext cx="12196482" cy="6858000"/>
          </a:xfrm>
          <a:prstGeom prst="rect">
            <a:avLst/>
          </a:prstGeom>
        </p:spPr>
      </p:pic>
    </p:spTree>
    <p:extLst>
      <p:ext uri="{BB962C8B-B14F-4D97-AF65-F5344CB8AC3E}">
        <p14:creationId xmlns:p14="http://schemas.microsoft.com/office/powerpoint/2010/main" val="2078025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1F2943"/>
        </a:solidFill>
        <a:effectLst/>
      </p:bgPr>
    </p:bg>
    <p:spTree>
      <p:nvGrpSpPr>
        <p:cNvPr id="1" name="Shape 53"/>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607B3314-655D-DE48-B830-F5FC8E350825}"/>
              </a:ext>
            </a:extLst>
          </p:cNvPr>
          <p:cNvGraphicFramePr/>
          <p:nvPr>
            <p:extLst>
              <p:ext uri="{D42A27DB-BD31-4B8C-83A1-F6EECF244321}">
                <p14:modId xmlns:p14="http://schemas.microsoft.com/office/powerpoint/2010/main" val="4156866791"/>
              </p:ext>
            </p:extLst>
          </p:nvPr>
        </p:nvGraphicFramePr>
        <p:xfrm>
          <a:off x="417923" y="1187649"/>
          <a:ext cx="11450320" cy="5659803"/>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594E56E0-ECD6-A644-8E33-987DFFAF2E7D}"/>
              </a:ext>
            </a:extLst>
          </p:cNvPr>
          <p:cNvSpPr txBox="1"/>
          <p:nvPr/>
        </p:nvSpPr>
        <p:spPr>
          <a:xfrm>
            <a:off x="3200393" y="274642"/>
            <a:ext cx="8866909" cy="913007"/>
          </a:xfrm>
          <a:prstGeom prst="rect">
            <a:avLst/>
          </a:prstGeom>
          <a:noFill/>
        </p:spPr>
        <p:txBody>
          <a:bodyPr wrap="square" rtlCol="0">
            <a:spAutoFit/>
          </a:bodyPr>
          <a:lstStyle/>
          <a:p>
            <a:pPr algn="r"/>
            <a:r>
              <a:rPr lang="en-US" sz="5333" b="1" dirty="0">
                <a:solidFill>
                  <a:schemeClr val="bg1"/>
                </a:solidFill>
                <a:effectLst>
                  <a:glow rad="228600">
                    <a:schemeClr val="accent2">
                      <a:satMod val="175000"/>
                      <a:alpha val="40000"/>
                    </a:schemeClr>
                  </a:glow>
                </a:effectLst>
                <a:latin typeface="Arial Narrow" panose="020B0606020202030204" pitchFamily="34" charset="0"/>
              </a:rPr>
              <a:t>TAX RATE HISTORY</a:t>
            </a:r>
            <a:endParaRPr lang="en-US" sz="7200" b="1" dirty="0">
              <a:solidFill>
                <a:schemeClr val="bg1"/>
              </a:solidFill>
              <a:effectLst>
                <a:glow rad="228600">
                  <a:schemeClr val="accent2">
                    <a:satMod val="175000"/>
                    <a:alpha val="40000"/>
                  </a:schemeClr>
                </a:glow>
              </a:effectLst>
              <a:latin typeface="Arial Narrow" panose="020B0606020202030204" pitchFamily="34" charset="0"/>
            </a:endParaRPr>
          </a:p>
        </p:txBody>
      </p:sp>
      <p:sp>
        <p:nvSpPr>
          <p:cNvPr id="2" name="Rectangle 1">
            <a:extLst>
              <a:ext uri="{FF2B5EF4-FFF2-40B4-BE49-F238E27FC236}">
                <a16:creationId xmlns:a16="http://schemas.microsoft.com/office/drawing/2014/main" id="{66129C26-7E2D-3E41-971F-9E2DC9C012FC}"/>
              </a:ext>
            </a:extLst>
          </p:cNvPr>
          <p:cNvSpPr/>
          <p:nvPr/>
        </p:nvSpPr>
        <p:spPr>
          <a:xfrm>
            <a:off x="5231757" y="1187649"/>
            <a:ext cx="1921397" cy="340209"/>
          </a:xfrm>
          <a:prstGeom prst="rect">
            <a:avLst/>
          </a:prstGeom>
          <a:solidFill>
            <a:srgbClr val="1F294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Down Arrow 4">
            <a:extLst>
              <a:ext uri="{FF2B5EF4-FFF2-40B4-BE49-F238E27FC236}">
                <a16:creationId xmlns:a16="http://schemas.microsoft.com/office/drawing/2014/main" id="{C280E050-8832-3949-8B71-936511DA40A7}"/>
              </a:ext>
            </a:extLst>
          </p:cNvPr>
          <p:cNvSpPr/>
          <p:nvPr/>
        </p:nvSpPr>
        <p:spPr>
          <a:xfrm>
            <a:off x="1059317" y="3467220"/>
            <a:ext cx="403041" cy="594485"/>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8" name="TextBox 7">
            <a:extLst>
              <a:ext uri="{FF2B5EF4-FFF2-40B4-BE49-F238E27FC236}">
                <a16:creationId xmlns:a16="http://schemas.microsoft.com/office/drawing/2014/main" id="{33DE7C87-EDB8-FE4C-992D-B0886A21D9CA}"/>
              </a:ext>
            </a:extLst>
          </p:cNvPr>
          <p:cNvSpPr txBox="1"/>
          <p:nvPr/>
        </p:nvSpPr>
        <p:spPr>
          <a:xfrm>
            <a:off x="976210" y="2636223"/>
            <a:ext cx="1379688" cy="830997"/>
          </a:xfrm>
          <a:prstGeom prst="rect">
            <a:avLst/>
          </a:prstGeom>
          <a:noFill/>
        </p:spPr>
        <p:txBody>
          <a:bodyPr wrap="square" rtlCol="0">
            <a:spAutoFit/>
          </a:bodyPr>
          <a:lstStyle/>
          <a:p>
            <a:r>
              <a:rPr lang="en-US" sz="2400" b="1" dirty="0">
                <a:solidFill>
                  <a:srgbClr val="FF0000"/>
                </a:solidFill>
                <a:latin typeface="Arial Narrow" panose="020B0606020202030204" pitchFamily="34" charset="0"/>
              </a:rPr>
              <a:t>$1.38 in 1991-92</a:t>
            </a:r>
          </a:p>
        </p:txBody>
      </p:sp>
      <p:sp>
        <p:nvSpPr>
          <p:cNvPr id="9" name="Down Arrow 8">
            <a:extLst>
              <a:ext uri="{FF2B5EF4-FFF2-40B4-BE49-F238E27FC236}">
                <a16:creationId xmlns:a16="http://schemas.microsoft.com/office/drawing/2014/main" id="{A65B63EF-1D1D-384B-89AD-852934640645}"/>
              </a:ext>
            </a:extLst>
          </p:cNvPr>
          <p:cNvSpPr/>
          <p:nvPr/>
        </p:nvSpPr>
        <p:spPr>
          <a:xfrm rot="5400000">
            <a:off x="6255890" y="1898294"/>
            <a:ext cx="403041" cy="594485"/>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0" name="TextBox 9">
            <a:extLst>
              <a:ext uri="{FF2B5EF4-FFF2-40B4-BE49-F238E27FC236}">
                <a16:creationId xmlns:a16="http://schemas.microsoft.com/office/drawing/2014/main" id="{ECE83411-9429-EB42-9AEB-6D5A22530BB0}"/>
              </a:ext>
            </a:extLst>
          </p:cNvPr>
          <p:cNvSpPr txBox="1"/>
          <p:nvPr/>
        </p:nvSpPr>
        <p:spPr>
          <a:xfrm>
            <a:off x="6897882" y="1814159"/>
            <a:ext cx="1379688" cy="830997"/>
          </a:xfrm>
          <a:prstGeom prst="rect">
            <a:avLst/>
          </a:prstGeom>
          <a:noFill/>
        </p:spPr>
        <p:txBody>
          <a:bodyPr wrap="square" rtlCol="0">
            <a:spAutoFit/>
          </a:bodyPr>
          <a:lstStyle/>
          <a:p>
            <a:r>
              <a:rPr lang="en-US" sz="2400" b="1" dirty="0">
                <a:solidFill>
                  <a:srgbClr val="FF0000"/>
                </a:solidFill>
                <a:latin typeface="Arial Narrow" panose="020B0606020202030204" pitchFamily="34" charset="0"/>
              </a:rPr>
              <a:t>$1.88 in 2005-06</a:t>
            </a:r>
          </a:p>
        </p:txBody>
      </p:sp>
      <p:sp>
        <p:nvSpPr>
          <p:cNvPr id="11" name="Down Arrow 10">
            <a:extLst>
              <a:ext uri="{FF2B5EF4-FFF2-40B4-BE49-F238E27FC236}">
                <a16:creationId xmlns:a16="http://schemas.microsoft.com/office/drawing/2014/main" id="{97A08C5D-F4D8-C640-81DD-163F01BAE884}"/>
              </a:ext>
            </a:extLst>
          </p:cNvPr>
          <p:cNvSpPr/>
          <p:nvPr/>
        </p:nvSpPr>
        <p:spPr>
          <a:xfrm>
            <a:off x="11664261" y="4031251"/>
            <a:ext cx="403041" cy="594485"/>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Box 11">
            <a:extLst>
              <a:ext uri="{FF2B5EF4-FFF2-40B4-BE49-F238E27FC236}">
                <a16:creationId xmlns:a16="http://schemas.microsoft.com/office/drawing/2014/main" id="{FA901459-766B-934F-B304-C71124CA6EA1}"/>
              </a:ext>
            </a:extLst>
          </p:cNvPr>
          <p:cNvSpPr txBox="1"/>
          <p:nvPr/>
        </p:nvSpPr>
        <p:spPr>
          <a:xfrm>
            <a:off x="10678825" y="3100117"/>
            <a:ext cx="1186956" cy="830997"/>
          </a:xfrm>
          <a:prstGeom prst="rect">
            <a:avLst/>
          </a:prstGeom>
          <a:noFill/>
        </p:spPr>
        <p:txBody>
          <a:bodyPr wrap="square" rtlCol="0">
            <a:spAutoFit/>
          </a:bodyPr>
          <a:lstStyle/>
          <a:p>
            <a:r>
              <a:rPr lang="en-US" sz="2400" b="1" dirty="0">
                <a:solidFill>
                  <a:srgbClr val="FF0000"/>
                </a:solidFill>
                <a:latin typeface="Arial Narrow" panose="020B0606020202030204" pitchFamily="34" charset="0"/>
              </a:rPr>
              <a:t>$1.21 in 2022-23</a:t>
            </a:r>
          </a:p>
        </p:txBody>
      </p:sp>
    </p:spTree>
    <p:extLst>
      <p:ext uri="{BB962C8B-B14F-4D97-AF65-F5344CB8AC3E}">
        <p14:creationId xmlns:p14="http://schemas.microsoft.com/office/powerpoint/2010/main" val="79332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D6BA8C"/>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C140E7B-A381-534E-B6B3-D86B45A1CF83}"/>
              </a:ext>
            </a:extLst>
          </p:cNvPr>
          <p:cNvPicPr>
            <a:picLocks noChangeAspect="1"/>
          </p:cNvPicPr>
          <p:nvPr/>
        </p:nvPicPr>
        <p:blipFill>
          <a:blip r:embed="rId3"/>
          <a:stretch>
            <a:fillRect/>
          </a:stretch>
        </p:blipFill>
        <p:spPr>
          <a:xfrm>
            <a:off x="4043607" y="128890"/>
            <a:ext cx="7005486" cy="3869938"/>
          </a:xfrm>
          <a:prstGeom prst="rect">
            <a:avLst/>
          </a:prstGeom>
        </p:spPr>
      </p:pic>
      <p:sp>
        <p:nvSpPr>
          <p:cNvPr id="5" name="Rectangle 4">
            <a:extLst>
              <a:ext uri="{FF2B5EF4-FFF2-40B4-BE49-F238E27FC236}">
                <a16:creationId xmlns:a16="http://schemas.microsoft.com/office/drawing/2014/main" id="{DE7A0760-22CA-8B42-8E73-9BA3FE5357F3}"/>
              </a:ext>
            </a:extLst>
          </p:cNvPr>
          <p:cNvSpPr/>
          <p:nvPr/>
        </p:nvSpPr>
        <p:spPr>
          <a:xfrm>
            <a:off x="0" y="3673929"/>
            <a:ext cx="11658600" cy="2694214"/>
          </a:xfrm>
          <a:prstGeom prst="rect">
            <a:avLst/>
          </a:prstGeom>
          <a:solidFill>
            <a:srgbClr val="7B22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5943" y="3673929"/>
            <a:ext cx="11287575" cy="1905707"/>
          </a:xfrm>
        </p:spPr>
        <p:txBody>
          <a:bodyPr>
            <a:noAutofit/>
          </a:bodyPr>
          <a:lstStyle/>
          <a:p>
            <a:pPr algn="r"/>
            <a:r>
              <a:rPr lang="en-US" sz="8800" b="1" dirty="0">
                <a:effectLst>
                  <a:outerShdw blurRad="50800" dist="38100" dir="2700000" algn="tl" rotWithShape="0">
                    <a:prstClr val="black">
                      <a:alpha val="40000"/>
                    </a:prstClr>
                  </a:outerShdw>
                </a:effectLst>
              </a:rPr>
              <a:t>2021 Bond Program</a:t>
            </a:r>
            <a:endParaRPr lang="en-US" sz="2500" b="1" dirty="0">
              <a:effectLst>
                <a:outerShdw blurRad="50800" dist="38100" dir="2700000" algn="tl" rotWithShape="0">
                  <a:prstClr val="black">
                    <a:alpha val="40000"/>
                  </a:prstClr>
                </a:outerShdw>
              </a:effectLst>
            </a:endParaRPr>
          </a:p>
        </p:txBody>
      </p:sp>
      <p:pic>
        <p:nvPicPr>
          <p:cNvPr id="4" name="Picture 3">
            <a:extLst>
              <a:ext uri="{FF2B5EF4-FFF2-40B4-BE49-F238E27FC236}">
                <a16:creationId xmlns:a16="http://schemas.microsoft.com/office/drawing/2014/main" id="{DE8D60BD-CE0A-4E42-BD0B-7CA6181FD5B8}"/>
              </a:ext>
            </a:extLst>
          </p:cNvPr>
          <p:cNvPicPr>
            <a:picLocks noChangeAspect="1"/>
          </p:cNvPicPr>
          <p:nvPr/>
        </p:nvPicPr>
        <p:blipFill>
          <a:blip r:embed="rId4"/>
          <a:stretch>
            <a:fillRect/>
          </a:stretch>
        </p:blipFill>
        <p:spPr>
          <a:xfrm>
            <a:off x="775779" y="237672"/>
            <a:ext cx="2616200" cy="3187700"/>
          </a:xfrm>
          <a:prstGeom prst="rect">
            <a:avLst/>
          </a:prstGeom>
        </p:spPr>
      </p:pic>
      <p:sp>
        <p:nvSpPr>
          <p:cNvPr id="6" name="Rectangle 5">
            <a:extLst>
              <a:ext uri="{FF2B5EF4-FFF2-40B4-BE49-F238E27FC236}">
                <a16:creationId xmlns:a16="http://schemas.microsoft.com/office/drawing/2014/main" id="{08F4FDCB-6B22-C743-B384-8E8F633DB6B7}"/>
              </a:ext>
            </a:extLst>
          </p:cNvPr>
          <p:cNvSpPr/>
          <p:nvPr/>
        </p:nvSpPr>
        <p:spPr>
          <a:xfrm>
            <a:off x="1341977" y="4921593"/>
            <a:ext cx="4204997" cy="1446550"/>
          </a:xfrm>
          <a:prstGeom prst="rect">
            <a:avLst/>
          </a:prstGeom>
        </p:spPr>
        <p:txBody>
          <a:bodyPr wrap="none">
            <a:spAutoFit/>
          </a:bodyPr>
          <a:lstStyle/>
          <a:p>
            <a:r>
              <a:rPr lang="en-US" sz="8800" b="1" dirty="0">
                <a:solidFill>
                  <a:schemeClr val="bg1"/>
                </a:solidFill>
                <a:effectLst>
                  <a:outerShdw blurRad="50800" dist="38100" dir="2700000" algn="tl" rotWithShape="0">
                    <a:prstClr val="black">
                      <a:alpha val="40000"/>
                    </a:prstClr>
                  </a:outerShdw>
                </a:effectLst>
              </a:rPr>
              <a:t>Update</a:t>
            </a:r>
            <a:endParaRPr lang="en-US" sz="8800" dirty="0">
              <a:solidFill>
                <a:schemeClr val="bg1"/>
              </a:solidFill>
            </a:endParaRPr>
          </a:p>
        </p:txBody>
      </p:sp>
    </p:spTree>
    <p:extLst>
      <p:ext uri="{BB962C8B-B14F-4D97-AF65-F5344CB8AC3E}">
        <p14:creationId xmlns:p14="http://schemas.microsoft.com/office/powerpoint/2010/main" val="2694846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19</a:t>
            </a:fld>
            <a:endParaRPr lang="en-US" altLang="en-US" dirty="0">
              <a:cs typeface="Arial"/>
              <a:sym typeface="Arial"/>
            </a:endParaRPr>
          </a:p>
        </p:txBody>
      </p:sp>
      <p:sp>
        <p:nvSpPr>
          <p:cNvPr id="5" name="Rectangle 4">
            <a:extLst>
              <a:ext uri="{FF2B5EF4-FFF2-40B4-BE49-F238E27FC236}">
                <a16:creationId xmlns:a16="http://schemas.microsoft.com/office/drawing/2014/main" id="{9C61B4AA-E8EC-704B-92AE-340991E674B7}"/>
              </a:ext>
            </a:extLst>
          </p:cNvPr>
          <p:cNvSpPr/>
          <p:nvPr/>
        </p:nvSpPr>
        <p:spPr>
          <a:xfrm>
            <a:off x="11358562" y="6300787"/>
            <a:ext cx="471488" cy="37147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25CD193-AD8E-A44F-A98E-31FBCC011B5D}"/>
              </a:ext>
            </a:extLst>
          </p:cNvPr>
          <p:cNvPicPr>
            <a:picLocks noChangeAspect="1"/>
          </p:cNvPicPr>
          <p:nvPr/>
        </p:nvPicPr>
        <p:blipFill rotWithShape="1">
          <a:blip r:embed="rId3"/>
          <a:srcRect l="-1" r="909"/>
          <a:stretch/>
        </p:blipFill>
        <p:spPr>
          <a:xfrm>
            <a:off x="60160" y="0"/>
            <a:ext cx="12131840" cy="5832764"/>
          </a:xfrm>
          <a:prstGeom prst="rect">
            <a:avLst/>
          </a:prstGeom>
        </p:spPr>
      </p:pic>
    </p:spTree>
    <p:extLst>
      <p:ext uri="{BB962C8B-B14F-4D97-AF65-F5344CB8AC3E}">
        <p14:creationId xmlns:p14="http://schemas.microsoft.com/office/powerpoint/2010/main" val="2012553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20</a:t>
            </a:fld>
            <a:endParaRPr lang="en-US" altLang="en-US" dirty="0">
              <a:cs typeface="Arial"/>
              <a:sym typeface="Arial"/>
            </a:endParaRPr>
          </a:p>
        </p:txBody>
      </p:sp>
      <p:pic>
        <p:nvPicPr>
          <p:cNvPr id="3" name="Picture 2">
            <a:extLst>
              <a:ext uri="{FF2B5EF4-FFF2-40B4-BE49-F238E27FC236}">
                <a16:creationId xmlns:a16="http://schemas.microsoft.com/office/drawing/2014/main" id="{2E982DB4-8FF4-5145-88DE-9EB0B3B3F64B}"/>
              </a:ext>
            </a:extLst>
          </p:cNvPr>
          <p:cNvPicPr>
            <a:picLocks noChangeAspect="1"/>
          </p:cNvPicPr>
          <p:nvPr/>
        </p:nvPicPr>
        <p:blipFill>
          <a:blip r:embed="rId3"/>
          <a:stretch>
            <a:fillRect/>
          </a:stretch>
        </p:blipFill>
        <p:spPr>
          <a:xfrm>
            <a:off x="90582" y="0"/>
            <a:ext cx="12010835" cy="6858000"/>
          </a:xfrm>
          <a:prstGeom prst="rect">
            <a:avLst/>
          </a:prstGeom>
        </p:spPr>
      </p:pic>
      <p:sp>
        <p:nvSpPr>
          <p:cNvPr id="5" name="Rectangle 4">
            <a:extLst>
              <a:ext uri="{FF2B5EF4-FFF2-40B4-BE49-F238E27FC236}">
                <a16:creationId xmlns:a16="http://schemas.microsoft.com/office/drawing/2014/main" id="{9C61B4AA-E8EC-704B-92AE-340991E674B7}"/>
              </a:ext>
            </a:extLst>
          </p:cNvPr>
          <p:cNvSpPr/>
          <p:nvPr/>
        </p:nvSpPr>
        <p:spPr>
          <a:xfrm>
            <a:off x="11358562" y="6300787"/>
            <a:ext cx="471488" cy="37147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70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21</a:t>
            </a:fld>
            <a:endParaRPr lang="en-US" altLang="en-US" dirty="0">
              <a:cs typeface="Arial"/>
              <a:sym typeface="Arial"/>
            </a:endParaRPr>
          </a:p>
        </p:txBody>
      </p:sp>
      <p:sp>
        <p:nvSpPr>
          <p:cNvPr id="5" name="Rectangle 4">
            <a:extLst>
              <a:ext uri="{FF2B5EF4-FFF2-40B4-BE49-F238E27FC236}">
                <a16:creationId xmlns:a16="http://schemas.microsoft.com/office/drawing/2014/main" id="{9C61B4AA-E8EC-704B-92AE-340991E674B7}"/>
              </a:ext>
            </a:extLst>
          </p:cNvPr>
          <p:cNvSpPr/>
          <p:nvPr/>
        </p:nvSpPr>
        <p:spPr>
          <a:xfrm>
            <a:off x="11358562" y="6300787"/>
            <a:ext cx="471488" cy="37147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4EC5F9E-F4EB-5240-BC01-C293A0B52331}"/>
              </a:ext>
            </a:extLst>
          </p:cNvPr>
          <p:cNvPicPr>
            <a:picLocks noChangeAspect="1"/>
          </p:cNvPicPr>
          <p:nvPr/>
        </p:nvPicPr>
        <p:blipFill rotWithShape="1">
          <a:blip r:embed="rId3"/>
          <a:srcRect l="795" r="1023"/>
          <a:stretch/>
        </p:blipFill>
        <p:spPr>
          <a:xfrm>
            <a:off x="58443" y="-1"/>
            <a:ext cx="12133558" cy="6179127"/>
          </a:xfrm>
          <a:prstGeom prst="rect">
            <a:avLst/>
          </a:prstGeom>
        </p:spPr>
      </p:pic>
    </p:spTree>
    <p:extLst>
      <p:ext uri="{BB962C8B-B14F-4D97-AF65-F5344CB8AC3E}">
        <p14:creationId xmlns:p14="http://schemas.microsoft.com/office/powerpoint/2010/main" val="1917819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0DFE9F-64A4-BB4E-9867-8B24DBDC4582}"/>
              </a:ext>
            </a:extLst>
          </p:cNvPr>
          <p:cNvPicPr>
            <a:picLocks noChangeAspect="1"/>
          </p:cNvPicPr>
          <p:nvPr/>
        </p:nvPicPr>
        <p:blipFill rotWithShape="1">
          <a:blip r:embed="rId3"/>
          <a:srcRect t="20161" b="9033"/>
          <a:stretch/>
        </p:blipFill>
        <p:spPr>
          <a:xfrm>
            <a:off x="0" y="1480457"/>
            <a:ext cx="12192000" cy="5199312"/>
          </a:xfrm>
          <a:prstGeom prst="rect">
            <a:avLst/>
          </a:prstGeom>
        </p:spPr>
      </p:pic>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22</a:t>
            </a:fld>
            <a:endParaRPr lang="en-US" altLang="en-US" dirty="0">
              <a:cs typeface="Arial"/>
              <a:sym typeface="Arial"/>
            </a:endParaRPr>
          </a:p>
        </p:txBody>
      </p:sp>
      <p:sp>
        <p:nvSpPr>
          <p:cNvPr id="5" name="Rectangle 4">
            <a:extLst>
              <a:ext uri="{FF2B5EF4-FFF2-40B4-BE49-F238E27FC236}">
                <a16:creationId xmlns:a16="http://schemas.microsoft.com/office/drawing/2014/main" id="{0EBD1133-3510-C848-917D-34305F6886CB}"/>
              </a:ext>
            </a:extLst>
          </p:cNvPr>
          <p:cNvSpPr/>
          <p:nvPr/>
        </p:nvSpPr>
        <p:spPr>
          <a:xfrm>
            <a:off x="1" y="0"/>
            <a:ext cx="12191999" cy="1273629"/>
          </a:xfrm>
          <a:prstGeom prst="rect">
            <a:avLst/>
          </a:prstGeom>
          <a:solidFill>
            <a:srgbClr val="1F2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6" name="Oval 5">
            <a:extLst>
              <a:ext uri="{FF2B5EF4-FFF2-40B4-BE49-F238E27FC236}">
                <a16:creationId xmlns:a16="http://schemas.microsoft.com/office/drawing/2014/main" id="{A934C14B-720A-7045-BE71-962FBF88CA33}"/>
              </a:ext>
            </a:extLst>
          </p:cNvPr>
          <p:cNvSpPr/>
          <p:nvPr/>
        </p:nvSpPr>
        <p:spPr>
          <a:xfrm>
            <a:off x="417688" y="56923"/>
            <a:ext cx="1201270" cy="1201270"/>
          </a:xfrm>
          <a:prstGeom prst="ellipse">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itle 64">
            <a:extLst>
              <a:ext uri="{FF2B5EF4-FFF2-40B4-BE49-F238E27FC236}">
                <a16:creationId xmlns:a16="http://schemas.microsoft.com/office/drawing/2014/main" id="{38C72D4F-3F5A-C845-BFC2-B798FED9BEEA}"/>
              </a:ext>
            </a:extLst>
          </p:cNvPr>
          <p:cNvSpPr txBox="1">
            <a:spLocks/>
          </p:cNvSpPr>
          <p:nvPr/>
        </p:nvSpPr>
        <p:spPr>
          <a:xfrm>
            <a:off x="1019321" y="266815"/>
            <a:ext cx="109728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2021 Bond Projects</a:t>
            </a:r>
          </a:p>
        </p:txBody>
      </p:sp>
      <p:pic>
        <p:nvPicPr>
          <p:cNvPr id="8" name="Picture 7">
            <a:extLst>
              <a:ext uri="{FF2B5EF4-FFF2-40B4-BE49-F238E27FC236}">
                <a16:creationId xmlns:a16="http://schemas.microsoft.com/office/drawing/2014/main" id="{D171308E-2B2E-1344-B4BF-88366C7F1568}"/>
              </a:ext>
            </a:extLst>
          </p:cNvPr>
          <p:cNvPicPr>
            <a:picLocks noChangeAspect="1"/>
          </p:cNvPicPr>
          <p:nvPr/>
        </p:nvPicPr>
        <p:blipFill>
          <a:blip r:embed="rId4"/>
          <a:stretch>
            <a:fillRect/>
          </a:stretch>
        </p:blipFill>
        <p:spPr>
          <a:xfrm>
            <a:off x="442261" y="74852"/>
            <a:ext cx="1143000" cy="1143000"/>
          </a:xfrm>
          <a:prstGeom prst="rect">
            <a:avLst/>
          </a:prstGeom>
        </p:spPr>
      </p:pic>
    </p:spTree>
    <p:extLst>
      <p:ext uri="{BB962C8B-B14F-4D97-AF65-F5344CB8AC3E}">
        <p14:creationId xmlns:p14="http://schemas.microsoft.com/office/powerpoint/2010/main" val="3940802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23</a:t>
            </a:fld>
            <a:endParaRPr lang="en-US" altLang="en-US" dirty="0">
              <a:cs typeface="Arial"/>
              <a:sym typeface="Arial"/>
            </a:endParaRPr>
          </a:p>
        </p:txBody>
      </p:sp>
      <p:pic>
        <p:nvPicPr>
          <p:cNvPr id="3" name="Picture 2">
            <a:extLst>
              <a:ext uri="{FF2B5EF4-FFF2-40B4-BE49-F238E27FC236}">
                <a16:creationId xmlns:a16="http://schemas.microsoft.com/office/drawing/2014/main" id="{D4E9B2EC-DACB-AC4B-92CB-F3E59E744057}"/>
              </a:ext>
            </a:extLst>
          </p:cNvPr>
          <p:cNvPicPr>
            <a:picLocks noChangeAspect="1"/>
          </p:cNvPicPr>
          <p:nvPr/>
        </p:nvPicPr>
        <p:blipFill>
          <a:blip r:embed="rId3"/>
          <a:stretch>
            <a:fillRect/>
          </a:stretch>
        </p:blipFill>
        <p:spPr>
          <a:xfrm>
            <a:off x="0" y="0"/>
            <a:ext cx="12192000" cy="6950678"/>
          </a:xfrm>
          <a:prstGeom prst="rect">
            <a:avLst/>
          </a:prstGeom>
        </p:spPr>
      </p:pic>
    </p:spTree>
    <p:extLst>
      <p:ext uri="{BB962C8B-B14F-4D97-AF65-F5344CB8AC3E}">
        <p14:creationId xmlns:p14="http://schemas.microsoft.com/office/powerpoint/2010/main" val="2458090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24</a:t>
            </a:fld>
            <a:endParaRPr lang="en-US" altLang="en-US" dirty="0">
              <a:cs typeface="Arial"/>
              <a:sym typeface="Arial"/>
            </a:endParaRPr>
          </a:p>
        </p:txBody>
      </p:sp>
      <p:pic>
        <p:nvPicPr>
          <p:cNvPr id="3" name="Picture 2">
            <a:extLst>
              <a:ext uri="{FF2B5EF4-FFF2-40B4-BE49-F238E27FC236}">
                <a16:creationId xmlns:a16="http://schemas.microsoft.com/office/drawing/2014/main" id="{B19B67AA-DC96-274C-A662-DDA01D7757C3}"/>
              </a:ext>
            </a:extLst>
          </p:cNvPr>
          <p:cNvPicPr>
            <a:picLocks noChangeAspect="1"/>
          </p:cNvPicPr>
          <p:nvPr/>
        </p:nvPicPr>
        <p:blipFill>
          <a:blip r:embed="rId3"/>
          <a:stretch>
            <a:fillRect/>
          </a:stretch>
        </p:blipFill>
        <p:spPr>
          <a:xfrm>
            <a:off x="-114300" y="0"/>
            <a:ext cx="12415837" cy="6858000"/>
          </a:xfrm>
          <a:prstGeom prst="rect">
            <a:avLst/>
          </a:prstGeom>
        </p:spPr>
      </p:pic>
    </p:spTree>
    <p:extLst>
      <p:ext uri="{BB962C8B-B14F-4D97-AF65-F5344CB8AC3E}">
        <p14:creationId xmlns:p14="http://schemas.microsoft.com/office/powerpoint/2010/main" val="595518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25</a:t>
            </a:fld>
            <a:endParaRPr lang="en-US" altLang="en-US" dirty="0">
              <a:cs typeface="Arial"/>
              <a:sym typeface="Arial"/>
            </a:endParaRPr>
          </a:p>
        </p:txBody>
      </p:sp>
      <p:pic>
        <p:nvPicPr>
          <p:cNvPr id="3" name="Picture 2">
            <a:extLst>
              <a:ext uri="{FF2B5EF4-FFF2-40B4-BE49-F238E27FC236}">
                <a16:creationId xmlns:a16="http://schemas.microsoft.com/office/drawing/2014/main" id="{59C213B7-96BD-2440-BB90-4B07B23D1BF2}"/>
              </a:ext>
            </a:extLst>
          </p:cNvPr>
          <p:cNvPicPr>
            <a:picLocks noChangeAspect="1"/>
          </p:cNvPicPr>
          <p:nvPr/>
        </p:nvPicPr>
        <p:blipFill>
          <a:blip r:embed="rId3"/>
          <a:stretch>
            <a:fillRect/>
          </a:stretch>
        </p:blipFill>
        <p:spPr>
          <a:xfrm>
            <a:off x="0" y="387"/>
            <a:ext cx="12192000" cy="6857226"/>
          </a:xfrm>
          <a:prstGeom prst="rect">
            <a:avLst/>
          </a:prstGeom>
        </p:spPr>
      </p:pic>
    </p:spTree>
    <p:extLst>
      <p:ext uri="{BB962C8B-B14F-4D97-AF65-F5344CB8AC3E}">
        <p14:creationId xmlns:p14="http://schemas.microsoft.com/office/powerpoint/2010/main" val="2387760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26</a:t>
            </a:fld>
            <a:endParaRPr lang="en-US" altLang="en-US" dirty="0">
              <a:cs typeface="Arial"/>
              <a:sym typeface="Arial"/>
            </a:endParaRPr>
          </a:p>
        </p:txBody>
      </p:sp>
      <p:pic>
        <p:nvPicPr>
          <p:cNvPr id="3" name="Picture 2">
            <a:extLst>
              <a:ext uri="{FF2B5EF4-FFF2-40B4-BE49-F238E27FC236}">
                <a16:creationId xmlns:a16="http://schemas.microsoft.com/office/drawing/2014/main" id="{C513BB36-65F2-1241-A379-CEA6231D4955}"/>
              </a:ext>
            </a:extLst>
          </p:cNvPr>
          <p:cNvPicPr>
            <a:picLocks noChangeAspect="1"/>
          </p:cNvPicPr>
          <p:nvPr/>
        </p:nvPicPr>
        <p:blipFill>
          <a:blip r:embed="rId3"/>
          <a:stretch>
            <a:fillRect/>
          </a:stretch>
        </p:blipFill>
        <p:spPr>
          <a:xfrm>
            <a:off x="0" y="-100013"/>
            <a:ext cx="12192000" cy="6932150"/>
          </a:xfrm>
          <a:prstGeom prst="rect">
            <a:avLst/>
          </a:prstGeom>
        </p:spPr>
      </p:pic>
    </p:spTree>
    <p:extLst>
      <p:ext uri="{BB962C8B-B14F-4D97-AF65-F5344CB8AC3E}">
        <p14:creationId xmlns:p14="http://schemas.microsoft.com/office/powerpoint/2010/main" val="37919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27</a:t>
            </a:fld>
            <a:endParaRPr lang="en-US" altLang="en-US" dirty="0">
              <a:cs typeface="Arial"/>
              <a:sym typeface="Arial"/>
            </a:endParaRPr>
          </a:p>
        </p:txBody>
      </p:sp>
      <p:pic>
        <p:nvPicPr>
          <p:cNvPr id="3" name="Picture 2">
            <a:extLst>
              <a:ext uri="{FF2B5EF4-FFF2-40B4-BE49-F238E27FC236}">
                <a16:creationId xmlns:a16="http://schemas.microsoft.com/office/drawing/2014/main" id="{62381DB2-830E-4D49-B76B-BF4AE4D38E2B}"/>
              </a:ext>
            </a:extLst>
          </p:cNvPr>
          <p:cNvPicPr>
            <a:picLocks noChangeAspect="1"/>
          </p:cNvPicPr>
          <p:nvPr/>
        </p:nvPicPr>
        <p:blipFill>
          <a:blip r:embed="rId3"/>
          <a:stretch>
            <a:fillRect/>
          </a:stretch>
        </p:blipFill>
        <p:spPr>
          <a:xfrm>
            <a:off x="-114301" y="6575"/>
            <a:ext cx="12444413" cy="6951438"/>
          </a:xfrm>
          <a:prstGeom prst="rect">
            <a:avLst/>
          </a:prstGeom>
        </p:spPr>
      </p:pic>
    </p:spTree>
    <p:extLst>
      <p:ext uri="{BB962C8B-B14F-4D97-AF65-F5344CB8AC3E}">
        <p14:creationId xmlns:p14="http://schemas.microsoft.com/office/powerpoint/2010/main" val="32851273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28</a:t>
            </a:fld>
            <a:endParaRPr lang="en-US" altLang="en-US" dirty="0">
              <a:cs typeface="Arial"/>
              <a:sym typeface="Arial"/>
            </a:endParaRPr>
          </a:p>
        </p:txBody>
      </p:sp>
      <p:pic>
        <p:nvPicPr>
          <p:cNvPr id="3" name="Picture 2">
            <a:extLst>
              <a:ext uri="{FF2B5EF4-FFF2-40B4-BE49-F238E27FC236}">
                <a16:creationId xmlns:a16="http://schemas.microsoft.com/office/drawing/2014/main" id="{8D2D3EA8-51FD-EC4B-8A08-2662277443ED}"/>
              </a:ext>
            </a:extLst>
          </p:cNvPr>
          <p:cNvPicPr>
            <a:picLocks noChangeAspect="1"/>
          </p:cNvPicPr>
          <p:nvPr/>
        </p:nvPicPr>
        <p:blipFill>
          <a:blip r:embed="rId3"/>
          <a:stretch>
            <a:fillRect/>
          </a:stretch>
        </p:blipFill>
        <p:spPr>
          <a:xfrm>
            <a:off x="0" y="6575"/>
            <a:ext cx="12192000" cy="6844849"/>
          </a:xfrm>
          <a:prstGeom prst="rect">
            <a:avLst/>
          </a:prstGeom>
        </p:spPr>
      </p:pic>
    </p:spTree>
    <p:extLst>
      <p:ext uri="{BB962C8B-B14F-4D97-AF65-F5344CB8AC3E}">
        <p14:creationId xmlns:p14="http://schemas.microsoft.com/office/powerpoint/2010/main" val="13323276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29</a:t>
            </a:fld>
            <a:endParaRPr lang="en-US" altLang="en-US" dirty="0">
              <a:cs typeface="Arial"/>
              <a:sym typeface="Arial"/>
            </a:endParaRPr>
          </a:p>
        </p:txBody>
      </p:sp>
      <p:pic>
        <p:nvPicPr>
          <p:cNvPr id="3" name="Picture 2">
            <a:extLst>
              <a:ext uri="{FF2B5EF4-FFF2-40B4-BE49-F238E27FC236}">
                <a16:creationId xmlns:a16="http://schemas.microsoft.com/office/drawing/2014/main" id="{9F30EEB7-998D-4940-B53F-1E9C0BC73085}"/>
              </a:ext>
            </a:extLst>
          </p:cNvPr>
          <p:cNvPicPr>
            <a:picLocks noChangeAspect="1"/>
          </p:cNvPicPr>
          <p:nvPr/>
        </p:nvPicPr>
        <p:blipFill>
          <a:blip r:embed="rId3"/>
          <a:stretch>
            <a:fillRect/>
          </a:stretch>
        </p:blipFill>
        <p:spPr>
          <a:xfrm>
            <a:off x="-1" y="6575"/>
            <a:ext cx="12315825" cy="6844849"/>
          </a:xfrm>
          <a:prstGeom prst="rect">
            <a:avLst/>
          </a:prstGeom>
        </p:spPr>
      </p:pic>
    </p:spTree>
    <p:extLst>
      <p:ext uri="{BB962C8B-B14F-4D97-AF65-F5344CB8AC3E}">
        <p14:creationId xmlns:p14="http://schemas.microsoft.com/office/powerpoint/2010/main" val="2283004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30</a:t>
            </a:fld>
            <a:endParaRPr lang="en-US" altLang="en-US" dirty="0">
              <a:cs typeface="Arial"/>
              <a:sym typeface="Arial"/>
            </a:endParaRPr>
          </a:p>
        </p:txBody>
      </p:sp>
      <p:pic>
        <p:nvPicPr>
          <p:cNvPr id="3" name="Picture 2">
            <a:extLst>
              <a:ext uri="{FF2B5EF4-FFF2-40B4-BE49-F238E27FC236}">
                <a16:creationId xmlns:a16="http://schemas.microsoft.com/office/drawing/2014/main" id="{5811F65D-B22A-7D49-BDF0-A9EFD05C9EDB}"/>
              </a:ext>
            </a:extLst>
          </p:cNvPr>
          <p:cNvPicPr>
            <a:picLocks noChangeAspect="1"/>
          </p:cNvPicPr>
          <p:nvPr/>
        </p:nvPicPr>
        <p:blipFill>
          <a:blip r:embed="rId3"/>
          <a:stretch>
            <a:fillRect/>
          </a:stretch>
        </p:blipFill>
        <p:spPr>
          <a:xfrm>
            <a:off x="-114300" y="-128588"/>
            <a:ext cx="12458700" cy="7100888"/>
          </a:xfrm>
          <a:prstGeom prst="rect">
            <a:avLst/>
          </a:prstGeom>
        </p:spPr>
      </p:pic>
    </p:spTree>
    <p:extLst>
      <p:ext uri="{BB962C8B-B14F-4D97-AF65-F5344CB8AC3E}">
        <p14:creationId xmlns:p14="http://schemas.microsoft.com/office/powerpoint/2010/main" val="2248279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31</a:t>
            </a:fld>
            <a:endParaRPr lang="en-US" altLang="en-US" dirty="0">
              <a:cs typeface="Arial"/>
              <a:sym typeface="Arial"/>
            </a:endParaRPr>
          </a:p>
        </p:txBody>
      </p:sp>
      <p:pic>
        <p:nvPicPr>
          <p:cNvPr id="3" name="Picture 2">
            <a:extLst>
              <a:ext uri="{FF2B5EF4-FFF2-40B4-BE49-F238E27FC236}">
                <a16:creationId xmlns:a16="http://schemas.microsoft.com/office/drawing/2014/main" id="{38C16696-ADD7-274F-8F37-5FF51F03B291}"/>
              </a:ext>
            </a:extLst>
          </p:cNvPr>
          <p:cNvPicPr>
            <a:picLocks noChangeAspect="1"/>
          </p:cNvPicPr>
          <p:nvPr/>
        </p:nvPicPr>
        <p:blipFill>
          <a:blip r:embed="rId3"/>
          <a:stretch>
            <a:fillRect/>
          </a:stretch>
        </p:blipFill>
        <p:spPr>
          <a:xfrm>
            <a:off x="-100013" y="-100012"/>
            <a:ext cx="12415838" cy="6948720"/>
          </a:xfrm>
          <a:prstGeom prst="rect">
            <a:avLst/>
          </a:prstGeom>
        </p:spPr>
      </p:pic>
    </p:spTree>
    <p:extLst>
      <p:ext uri="{BB962C8B-B14F-4D97-AF65-F5344CB8AC3E}">
        <p14:creationId xmlns:p14="http://schemas.microsoft.com/office/powerpoint/2010/main" val="1113136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32</a:t>
            </a:fld>
            <a:endParaRPr lang="en-US" altLang="en-US" dirty="0">
              <a:cs typeface="Arial"/>
              <a:sym typeface="Arial"/>
            </a:endParaRPr>
          </a:p>
        </p:txBody>
      </p:sp>
      <p:pic>
        <p:nvPicPr>
          <p:cNvPr id="3" name="Picture 2">
            <a:extLst>
              <a:ext uri="{FF2B5EF4-FFF2-40B4-BE49-F238E27FC236}">
                <a16:creationId xmlns:a16="http://schemas.microsoft.com/office/drawing/2014/main" id="{C37A8021-BA7E-A14A-8876-10615331CBEF}"/>
              </a:ext>
            </a:extLst>
          </p:cNvPr>
          <p:cNvPicPr>
            <a:picLocks noChangeAspect="1"/>
          </p:cNvPicPr>
          <p:nvPr/>
        </p:nvPicPr>
        <p:blipFill>
          <a:blip r:embed="rId3"/>
          <a:stretch>
            <a:fillRect/>
          </a:stretch>
        </p:blipFill>
        <p:spPr>
          <a:xfrm>
            <a:off x="-100013" y="0"/>
            <a:ext cx="12401551" cy="6858000"/>
          </a:xfrm>
          <a:prstGeom prst="rect">
            <a:avLst/>
          </a:prstGeom>
        </p:spPr>
      </p:pic>
    </p:spTree>
    <p:extLst>
      <p:ext uri="{BB962C8B-B14F-4D97-AF65-F5344CB8AC3E}">
        <p14:creationId xmlns:p14="http://schemas.microsoft.com/office/powerpoint/2010/main" val="3680933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137B34-92F6-124A-9677-873668FDB083}"/>
              </a:ext>
            </a:extLst>
          </p:cNvPr>
          <p:cNvSpPr txBox="1">
            <a:spLocks/>
          </p:cNvSpPr>
          <p:nvPr/>
        </p:nvSpPr>
        <p:spPr>
          <a:xfrm>
            <a:off x="0" y="0"/>
            <a:ext cx="0" cy="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77" fontAlgn="base">
              <a:spcBef>
                <a:spcPct val="0"/>
              </a:spcBef>
              <a:spcAft>
                <a:spcPct val="0"/>
              </a:spcAft>
              <a:defRPr/>
            </a:pPr>
            <a:fld id="{1F3F73D1-0E4D-4007-B8BD-2DE3180D65B7}" type="slidenum">
              <a:rPr lang="en-US" altLang="en-US" smtClean="0">
                <a:cs typeface="Arial"/>
                <a:sym typeface="Arial"/>
              </a:rPr>
              <a:pPr defTabSz="914377" fontAlgn="base">
                <a:spcBef>
                  <a:spcPct val="0"/>
                </a:spcBef>
                <a:spcAft>
                  <a:spcPct val="0"/>
                </a:spcAft>
                <a:defRPr/>
              </a:pPr>
              <a:t>33</a:t>
            </a:fld>
            <a:endParaRPr lang="en-US" altLang="en-US" dirty="0">
              <a:cs typeface="Arial"/>
              <a:sym typeface="Arial"/>
            </a:endParaRPr>
          </a:p>
        </p:txBody>
      </p:sp>
      <p:pic>
        <p:nvPicPr>
          <p:cNvPr id="3" name="Picture 2">
            <a:extLst>
              <a:ext uri="{FF2B5EF4-FFF2-40B4-BE49-F238E27FC236}">
                <a16:creationId xmlns:a16="http://schemas.microsoft.com/office/drawing/2014/main" id="{0A3D51AA-EA70-5B4A-A292-EAB42D3E7D7D}"/>
              </a:ext>
            </a:extLst>
          </p:cNvPr>
          <p:cNvPicPr>
            <a:picLocks noChangeAspect="1"/>
          </p:cNvPicPr>
          <p:nvPr/>
        </p:nvPicPr>
        <p:blipFill>
          <a:blip r:embed="rId3"/>
          <a:stretch>
            <a:fillRect/>
          </a:stretch>
        </p:blipFill>
        <p:spPr>
          <a:xfrm>
            <a:off x="-100013" y="-200025"/>
            <a:ext cx="12415838" cy="7058025"/>
          </a:xfrm>
          <a:prstGeom prst="rect">
            <a:avLst/>
          </a:prstGeom>
        </p:spPr>
      </p:pic>
    </p:spTree>
    <p:extLst>
      <p:ext uri="{BB962C8B-B14F-4D97-AF65-F5344CB8AC3E}">
        <p14:creationId xmlns:p14="http://schemas.microsoft.com/office/powerpoint/2010/main" val="42116308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defTabSz="914377" fontAlgn="base">
              <a:spcBef>
                <a:spcPct val="0"/>
              </a:spcBef>
              <a:spcAft>
                <a:spcPct val="0"/>
              </a:spcAft>
              <a:defRPr/>
            </a:pPr>
            <a:fld id="{1F3F73D1-0E4D-4007-B8BD-2DE3180D65B7}" type="slidenum">
              <a:rPr lang="en-US" altLang="en-US">
                <a:cs typeface="Arial"/>
                <a:sym typeface="Arial"/>
              </a:rPr>
              <a:pPr defTabSz="914377" fontAlgn="base">
                <a:spcBef>
                  <a:spcPct val="0"/>
                </a:spcBef>
                <a:spcAft>
                  <a:spcPct val="0"/>
                </a:spcAft>
                <a:defRPr/>
              </a:pPr>
              <a:t>34</a:t>
            </a:fld>
            <a:endParaRPr lang="en-US" altLang="en-US" dirty="0">
              <a:cs typeface="Arial"/>
              <a:sym typeface="Arial"/>
            </a:endParaRPr>
          </a:p>
        </p:txBody>
      </p:sp>
      <p:sp>
        <p:nvSpPr>
          <p:cNvPr id="9" name="Rectangle 8">
            <a:extLst>
              <a:ext uri="{FF2B5EF4-FFF2-40B4-BE49-F238E27FC236}">
                <a16:creationId xmlns:a16="http://schemas.microsoft.com/office/drawing/2014/main" id="{2DBEF360-0B33-AA40-9CA6-793E18C94EAC}"/>
              </a:ext>
            </a:extLst>
          </p:cNvPr>
          <p:cNvSpPr/>
          <p:nvPr/>
        </p:nvSpPr>
        <p:spPr>
          <a:xfrm>
            <a:off x="1" y="0"/>
            <a:ext cx="12191999" cy="1273629"/>
          </a:xfrm>
          <a:prstGeom prst="rect">
            <a:avLst/>
          </a:prstGeom>
          <a:solidFill>
            <a:srgbClr val="1F2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Title 64">
            <a:extLst>
              <a:ext uri="{FF2B5EF4-FFF2-40B4-BE49-F238E27FC236}">
                <a16:creationId xmlns:a16="http://schemas.microsoft.com/office/drawing/2014/main" id="{1014B18B-70CE-0843-9E44-175A98348045}"/>
              </a:ext>
            </a:extLst>
          </p:cNvPr>
          <p:cNvSpPr txBox="1">
            <a:spLocks/>
          </p:cNvSpPr>
          <p:nvPr/>
        </p:nvSpPr>
        <p:spPr>
          <a:xfrm>
            <a:off x="1636886" y="270157"/>
            <a:ext cx="10157323"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r"/>
            <a:r>
              <a:rPr lang="en-US" sz="3600" dirty="0">
                <a:solidFill>
                  <a:schemeClr val="bg1"/>
                </a:solidFill>
              </a:rPr>
              <a:t>Bond Project Webpage</a:t>
            </a:r>
          </a:p>
        </p:txBody>
      </p:sp>
      <p:sp>
        <p:nvSpPr>
          <p:cNvPr id="2" name="Rectangle 1">
            <a:extLst>
              <a:ext uri="{FF2B5EF4-FFF2-40B4-BE49-F238E27FC236}">
                <a16:creationId xmlns:a16="http://schemas.microsoft.com/office/drawing/2014/main" id="{4B419BDF-FD4A-7C44-89F6-60880365C261}"/>
              </a:ext>
            </a:extLst>
          </p:cNvPr>
          <p:cNvSpPr/>
          <p:nvPr/>
        </p:nvSpPr>
        <p:spPr>
          <a:xfrm>
            <a:off x="2867187" y="3642296"/>
            <a:ext cx="12229631" cy="461665"/>
          </a:xfrm>
          <a:prstGeom prst="rect">
            <a:avLst/>
          </a:prstGeom>
          <a:noFill/>
        </p:spPr>
        <p:txBody>
          <a:bodyPr wrap="square" lIns="91440" tIns="45720" rIns="91440" bIns="45720">
            <a:spAutoFit/>
          </a:bodyPr>
          <a:lstStyle/>
          <a:p>
            <a:pPr algn="ctr"/>
            <a:r>
              <a:rPr lang="en-US" sz="2400" b="1" cap="none" spc="0" dirty="0" err="1">
                <a:ln w="22225">
                  <a:solidFill>
                    <a:schemeClr val="accent2"/>
                  </a:solidFill>
                  <a:prstDash val="solid"/>
                </a:ln>
                <a:solidFill>
                  <a:schemeClr val="accent2">
                    <a:lumMod val="40000"/>
                    <a:lumOff val="60000"/>
                  </a:schemeClr>
                </a:solidFill>
                <a:effectLst/>
              </a:rPr>
              <a:t>Rockwallisd.com</a:t>
            </a:r>
            <a:r>
              <a:rPr lang="en-US" sz="2400" b="1" cap="none" spc="0" dirty="0">
                <a:ln w="22225">
                  <a:solidFill>
                    <a:schemeClr val="accent2"/>
                  </a:solidFill>
                  <a:prstDash val="solid"/>
                </a:ln>
                <a:solidFill>
                  <a:schemeClr val="accent2">
                    <a:lumMod val="40000"/>
                    <a:lumOff val="60000"/>
                  </a:schemeClr>
                </a:solidFill>
                <a:effectLst/>
              </a:rPr>
              <a:t>/2021bondprojects</a:t>
            </a:r>
          </a:p>
        </p:txBody>
      </p:sp>
      <p:pic>
        <p:nvPicPr>
          <p:cNvPr id="6" name="Picture 5">
            <a:extLst>
              <a:ext uri="{FF2B5EF4-FFF2-40B4-BE49-F238E27FC236}">
                <a16:creationId xmlns:a16="http://schemas.microsoft.com/office/drawing/2014/main" id="{3706D1F8-8B52-5042-AB45-68EA53302F7F}"/>
              </a:ext>
            </a:extLst>
          </p:cNvPr>
          <p:cNvPicPr>
            <a:picLocks noChangeAspect="1"/>
          </p:cNvPicPr>
          <p:nvPr/>
        </p:nvPicPr>
        <p:blipFill>
          <a:blip r:embed="rId3"/>
          <a:stretch>
            <a:fillRect/>
          </a:stretch>
        </p:blipFill>
        <p:spPr>
          <a:xfrm>
            <a:off x="455055" y="270157"/>
            <a:ext cx="4984849" cy="63695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15597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031E2C5-9446-464D-BE07-5486694AD1A6}"/>
              </a:ext>
            </a:extLst>
          </p:cNvPr>
          <p:cNvPicPr>
            <a:picLocks noChangeAspect="1"/>
          </p:cNvPicPr>
          <p:nvPr/>
        </p:nvPicPr>
        <p:blipFill>
          <a:blip r:embed="rId3"/>
          <a:stretch>
            <a:fillRect/>
          </a:stretch>
        </p:blipFill>
        <p:spPr>
          <a:xfrm>
            <a:off x="-40633" y="1394048"/>
            <a:ext cx="5439510" cy="5486207"/>
          </a:xfrm>
          <a:prstGeom prst="rect">
            <a:avLst/>
          </a:prstGeom>
        </p:spPr>
      </p:pic>
      <p:sp>
        <p:nvSpPr>
          <p:cNvPr id="2" name="Title 1"/>
          <p:cNvSpPr>
            <a:spLocks noGrp="1"/>
          </p:cNvSpPr>
          <p:nvPr>
            <p:ph type="ctrTitle"/>
          </p:nvPr>
        </p:nvSpPr>
        <p:spPr>
          <a:xfrm>
            <a:off x="3130010" y="395475"/>
            <a:ext cx="9399639" cy="1905707"/>
          </a:xfrm>
        </p:spPr>
        <p:txBody>
          <a:bodyPr>
            <a:noAutofit/>
          </a:bodyPr>
          <a:lstStyle/>
          <a:p>
            <a:r>
              <a:rPr lang="en-US" sz="8800" dirty="0">
                <a:solidFill>
                  <a:srgbClr val="EEBE56"/>
                </a:solidFill>
                <a:effectLst>
                  <a:outerShdw blurRad="50800" dist="38100" dir="2700000" algn="tl" rotWithShape="0">
                    <a:prstClr val="black">
                      <a:alpha val="40000"/>
                    </a:prstClr>
                  </a:outerShdw>
                </a:effectLst>
              </a:rPr>
              <a:t>QUESTIONS?</a:t>
            </a:r>
            <a:endParaRPr lang="en-US" sz="2500" dirty="0">
              <a:solidFill>
                <a:srgbClr val="EEBE56"/>
              </a:solidFill>
              <a:effectLst>
                <a:outerShdw blurRad="50800" dist="38100" dir="2700000" algn="tl" rotWithShape="0">
                  <a:prstClr val="black">
                    <a:alpha val="40000"/>
                  </a:prstClr>
                </a:outerShdw>
              </a:effectLst>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6399" y="2187085"/>
            <a:ext cx="1091383" cy="1091383"/>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00858" y="2097264"/>
            <a:ext cx="1271431" cy="1271431"/>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86475" y="2223140"/>
            <a:ext cx="1055328" cy="1055328"/>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04214" y="2184220"/>
            <a:ext cx="1094248" cy="1094248"/>
          </a:xfrm>
          <a:prstGeom prst="rect">
            <a:avLst/>
          </a:prstGeom>
        </p:spPr>
      </p:pic>
      <p:sp>
        <p:nvSpPr>
          <p:cNvPr id="7" name="TextBox 6"/>
          <p:cNvSpPr txBox="1"/>
          <p:nvPr/>
        </p:nvSpPr>
        <p:spPr>
          <a:xfrm>
            <a:off x="3806571" y="3368695"/>
            <a:ext cx="1451038" cy="338554"/>
          </a:xfrm>
          <a:prstGeom prst="rect">
            <a:avLst/>
          </a:prstGeom>
          <a:noFill/>
        </p:spPr>
        <p:txBody>
          <a:bodyPr wrap="none" rtlCol="0">
            <a:spAutoFit/>
          </a:bodyPr>
          <a:lstStyle/>
          <a:p>
            <a:r>
              <a:rPr lang="en-US" sz="1600" dirty="0"/>
              <a:t>@</a:t>
            </a:r>
            <a:r>
              <a:rPr lang="en-US" sz="1600" dirty="0" err="1"/>
              <a:t>rockwallisd</a:t>
            </a:r>
            <a:endParaRPr lang="en-US" sz="1600" dirty="0"/>
          </a:p>
        </p:txBody>
      </p:sp>
      <p:sp>
        <p:nvSpPr>
          <p:cNvPr id="8" name="TextBox 7"/>
          <p:cNvSpPr txBox="1"/>
          <p:nvPr/>
        </p:nvSpPr>
        <p:spPr>
          <a:xfrm>
            <a:off x="5453594" y="3368695"/>
            <a:ext cx="1451038" cy="338554"/>
          </a:xfrm>
          <a:prstGeom prst="rect">
            <a:avLst/>
          </a:prstGeom>
          <a:noFill/>
        </p:spPr>
        <p:txBody>
          <a:bodyPr wrap="none" rtlCol="0">
            <a:spAutoFit/>
          </a:bodyPr>
          <a:lstStyle/>
          <a:p>
            <a:r>
              <a:rPr lang="en-US" sz="1600" dirty="0"/>
              <a:t>@</a:t>
            </a:r>
            <a:r>
              <a:rPr lang="en-US" sz="1600" dirty="0" err="1"/>
              <a:t>rockwallisd</a:t>
            </a:r>
            <a:endParaRPr lang="en-US" sz="1600" dirty="0"/>
          </a:p>
        </p:txBody>
      </p:sp>
      <p:sp>
        <p:nvSpPr>
          <p:cNvPr id="9" name="TextBox 8"/>
          <p:cNvSpPr txBox="1"/>
          <p:nvPr/>
        </p:nvSpPr>
        <p:spPr>
          <a:xfrm>
            <a:off x="6955383" y="3368695"/>
            <a:ext cx="1917513" cy="338554"/>
          </a:xfrm>
          <a:prstGeom prst="rect">
            <a:avLst/>
          </a:prstGeom>
          <a:noFill/>
        </p:spPr>
        <p:txBody>
          <a:bodyPr wrap="none" rtlCol="0">
            <a:spAutoFit/>
          </a:bodyPr>
          <a:lstStyle/>
          <a:p>
            <a:r>
              <a:rPr lang="en-US" sz="1600" dirty="0"/>
              <a:t>@</a:t>
            </a:r>
            <a:r>
              <a:rPr lang="en-US" sz="1600" dirty="0" err="1"/>
              <a:t>rockwallschools</a:t>
            </a:r>
            <a:endParaRPr lang="en-US" sz="1600" dirty="0"/>
          </a:p>
        </p:txBody>
      </p:sp>
      <p:sp>
        <p:nvSpPr>
          <p:cNvPr id="10" name="TextBox 9"/>
          <p:cNvSpPr txBox="1"/>
          <p:nvPr/>
        </p:nvSpPr>
        <p:spPr>
          <a:xfrm>
            <a:off x="8787657" y="3368695"/>
            <a:ext cx="1430200" cy="338554"/>
          </a:xfrm>
          <a:prstGeom prst="rect">
            <a:avLst/>
          </a:prstGeom>
          <a:noFill/>
        </p:spPr>
        <p:txBody>
          <a:bodyPr wrap="none" rtlCol="0">
            <a:spAutoFit/>
          </a:bodyPr>
          <a:lstStyle/>
          <a:p>
            <a:r>
              <a:rPr lang="en-US" sz="1600"/>
              <a:t>Rockwall ISD</a:t>
            </a:r>
            <a:endParaRPr lang="en-US" sz="1600" dirty="0"/>
          </a:p>
        </p:txBody>
      </p:sp>
      <p:sp>
        <p:nvSpPr>
          <p:cNvPr id="11" name="TextBox 10"/>
          <p:cNvSpPr txBox="1"/>
          <p:nvPr/>
        </p:nvSpPr>
        <p:spPr>
          <a:xfrm>
            <a:off x="10419838" y="3368695"/>
            <a:ext cx="1003801" cy="338554"/>
          </a:xfrm>
          <a:prstGeom prst="rect">
            <a:avLst/>
          </a:prstGeom>
          <a:noFill/>
        </p:spPr>
        <p:txBody>
          <a:bodyPr wrap="none" rtlCol="0">
            <a:spAutoFit/>
          </a:bodyPr>
          <a:lstStyle/>
          <a:p>
            <a:r>
              <a:rPr lang="en-US" sz="1600"/>
              <a:t>Podcast</a:t>
            </a:r>
            <a:endParaRPr lang="en-US" sz="1600" dirty="0"/>
          </a:p>
        </p:txBody>
      </p:sp>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330193" y="2223140"/>
            <a:ext cx="1093446" cy="1086008"/>
          </a:xfrm>
          <a:prstGeom prst="rect">
            <a:avLst/>
          </a:prstGeom>
          <a:ln>
            <a:solidFill>
              <a:schemeClr val="bg1"/>
            </a:solidFill>
          </a:ln>
        </p:spPr>
      </p:pic>
    </p:spTree>
    <p:extLst>
      <p:ext uri="{BB962C8B-B14F-4D97-AF65-F5344CB8AC3E}">
        <p14:creationId xmlns:p14="http://schemas.microsoft.com/office/powerpoint/2010/main" val="2818027897"/>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entury Gothic">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4496</TotalTime>
  <Words>1451</Words>
  <Application>Microsoft Office PowerPoint</Application>
  <PresentationFormat>Widescreen</PresentationFormat>
  <Paragraphs>121</Paragraphs>
  <Slides>35</Slides>
  <Notes>35</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Narrow</vt:lpstr>
      <vt:lpstr>Calibri</vt:lpstr>
      <vt:lpstr>Century Gothic</vt:lpstr>
      <vt:lpstr>Party LET Plain</vt:lpstr>
      <vt:lpstr>PT Sans</vt:lpstr>
      <vt:lpstr>Rockwell</vt:lpstr>
      <vt:lpstr>Default Theme</vt:lpstr>
      <vt:lpstr>PowerPoint Presentation</vt:lpstr>
      <vt:lpstr>PowerPoint Presentation</vt:lpstr>
      <vt:lpstr>PowerPoint Presentation</vt:lpstr>
      <vt:lpstr>Students </vt:lpstr>
      <vt:lpstr>Rockwall ISD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Fiscal </vt:lpstr>
      <vt:lpstr>PowerPoint Presentation</vt:lpstr>
      <vt:lpstr>PowerPoint Presentation</vt:lpstr>
      <vt:lpstr>PowerPoint Presentation</vt:lpstr>
      <vt:lpstr>PowerPoint Presentation</vt:lpstr>
      <vt:lpstr>2021 Bond Program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Renae Murphy</dc:creator>
  <cp:lastModifiedBy>Maxwell, Ken</cp:lastModifiedBy>
  <cp:revision>462</cp:revision>
  <cp:lastPrinted>2022-09-08T15:14:56Z</cp:lastPrinted>
  <dcterms:modified xsi:type="dcterms:W3CDTF">2022-09-12T20:50:23Z</dcterms:modified>
</cp:coreProperties>
</file>