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Georgia" panose="02040502050405020303" pitchFamily="18" charset="0"/>
      <p:regular r:id="rId28"/>
      <p:bold r:id="rId29"/>
      <p:italic r:id="rId30"/>
      <p:boldItalic r:id="rId31"/>
    </p:embeddedFont>
    <p:embeddedFont>
      <p:font typeface="Montserrat" panose="020B0604020202020204" charset="0"/>
      <p:regular r:id="rId32"/>
    </p:embeddedFont>
    <p:embeddedFont>
      <p:font typeface="Montserrat Bold" panose="020B0604020202020204" charset="0"/>
      <p:regular r:id="rId33"/>
    </p:embeddedFont>
    <p:embeddedFont>
      <p:font typeface="Montserrat Italics" panose="020B0604020202020204" charset="0"/>
      <p:regular r:id="rId34"/>
    </p:embeddedFont>
    <p:embeddedFont>
      <p:font typeface="Montserrat Ultra-Bold" panose="020B0604020202020204" charset="0"/>
      <p:regular r:id="rId35"/>
    </p:embeddedFont>
    <p:embeddedFont>
      <p:font typeface="Montserrat Ultra-Bold Italics" panose="020B0604020202020204" charset="0"/>
      <p:regular r:id="rId36"/>
    </p:embeddedFont>
    <p:embeddedFont>
      <p:font typeface="Rockwell" panose="02060603020205020403" pitchFamily="18" charset="0"/>
      <p:regular r:id="rId37"/>
      <p:bold r:id="rId38"/>
      <p:italic r:id="rId39"/>
      <p:boldItalic r:id="rId40"/>
    </p:embeddedFont>
    <p:embeddedFont>
      <p:font typeface="TAN Angleton"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9" d="100"/>
          <a:sy n="69" d="100"/>
        </p:scale>
        <p:origin x="13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1.svg"/><Relationship Id="rId7" Type="http://schemas.openxmlformats.org/officeDocument/2006/relationships/image" Target="../media/image3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3.sv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3.sv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27" b="-9027"/>
            </a:stretch>
          </a:blipFill>
        </p:spPr>
      </p:sp>
      <p:sp>
        <p:nvSpPr>
          <p:cNvPr id="3" name="AutoShape 3"/>
          <p:cNvSpPr/>
          <p:nvPr/>
        </p:nvSpPr>
        <p:spPr>
          <a:xfrm rot="-7020778">
            <a:off x="-6402716" y="821505"/>
            <a:ext cx="16230600" cy="10441156"/>
          </a:xfrm>
          <a:prstGeom prst="rect">
            <a:avLst/>
          </a:prstGeom>
          <a:solidFill>
            <a:srgbClr val="093C70"/>
          </a:solidFill>
        </p:spPr>
      </p:sp>
      <p:sp>
        <p:nvSpPr>
          <p:cNvPr id="4" name="AutoShape 4"/>
          <p:cNvSpPr/>
          <p:nvPr/>
        </p:nvSpPr>
        <p:spPr>
          <a:xfrm rot="-7020778">
            <a:off x="-7861675" y="821505"/>
            <a:ext cx="16230600" cy="10441156"/>
          </a:xfrm>
          <a:prstGeom prst="rect">
            <a:avLst/>
          </a:prstGeom>
          <a:solidFill>
            <a:srgbClr val="8F4E1E"/>
          </a:solidFill>
        </p:spPr>
      </p:sp>
      <p:sp>
        <p:nvSpPr>
          <p:cNvPr id="5" name="Freeform 5"/>
          <p:cNvSpPr/>
          <p:nvPr/>
        </p:nvSpPr>
        <p:spPr>
          <a:xfrm>
            <a:off x="1028700" y="1028700"/>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AutoShape 7"/>
          <p:cNvSpPr/>
          <p:nvPr/>
        </p:nvSpPr>
        <p:spPr>
          <a:xfrm>
            <a:off x="-1536273" y="4580698"/>
            <a:ext cx="5244233" cy="0"/>
          </a:xfrm>
          <a:prstGeom prst="line">
            <a:avLst/>
          </a:prstGeom>
          <a:ln w="19050" cap="rnd">
            <a:solidFill>
              <a:srgbClr val="FFFFFF"/>
            </a:solidFill>
            <a:prstDash val="solid"/>
            <a:headEnd type="none" w="sm" len="sm"/>
            <a:tailEnd type="none" w="sm" len="sm"/>
          </a:ln>
        </p:spPr>
      </p:sp>
      <p:sp>
        <p:nvSpPr>
          <p:cNvPr id="8" name="AutoShape 8"/>
          <p:cNvSpPr/>
          <p:nvPr/>
        </p:nvSpPr>
        <p:spPr>
          <a:xfrm>
            <a:off x="-2298994" y="9582841"/>
            <a:ext cx="9005773" cy="0"/>
          </a:xfrm>
          <a:prstGeom prst="line">
            <a:avLst/>
          </a:prstGeom>
          <a:ln w="19050" cap="rnd">
            <a:solidFill>
              <a:srgbClr val="FFFFFF"/>
            </a:solidFill>
            <a:prstDash val="solid"/>
            <a:headEnd type="none" w="sm" len="sm"/>
            <a:tailEnd type="none" w="sm" len="sm"/>
          </a:ln>
        </p:spPr>
      </p:sp>
      <p:sp>
        <p:nvSpPr>
          <p:cNvPr id="9" name="AutoShape 9"/>
          <p:cNvSpPr/>
          <p:nvPr/>
        </p:nvSpPr>
        <p:spPr>
          <a:xfrm>
            <a:off x="-3516288" y="3712270"/>
            <a:ext cx="5720180" cy="0"/>
          </a:xfrm>
          <a:prstGeom prst="line">
            <a:avLst/>
          </a:prstGeom>
          <a:ln w="19050" cap="rnd">
            <a:solidFill>
              <a:srgbClr val="FFFFFF"/>
            </a:solidFill>
            <a:prstDash val="solid"/>
            <a:headEnd type="none" w="sm" len="sm"/>
            <a:tailEnd type="none" w="sm" len="sm"/>
          </a:ln>
        </p:spPr>
      </p:sp>
      <p:sp>
        <p:nvSpPr>
          <p:cNvPr id="10" name="AutoShape 10"/>
          <p:cNvSpPr/>
          <p:nvPr/>
        </p:nvSpPr>
        <p:spPr>
          <a:xfrm>
            <a:off x="3066191" y="2823187"/>
            <a:ext cx="930938" cy="0"/>
          </a:xfrm>
          <a:prstGeom prst="line">
            <a:avLst/>
          </a:prstGeom>
          <a:ln w="19050" cap="rnd">
            <a:solidFill>
              <a:srgbClr val="FFFFFF"/>
            </a:solidFill>
            <a:prstDash val="solid"/>
            <a:headEnd type="none" w="sm" len="sm"/>
            <a:tailEnd type="none" w="sm" len="sm"/>
          </a:ln>
        </p:spPr>
      </p:sp>
      <p:sp>
        <p:nvSpPr>
          <p:cNvPr id="11" name="AutoShape 11"/>
          <p:cNvSpPr/>
          <p:nvPr/>
        </p:nvSpPr>
        <p:spPr>
          <a:xfrm>
            <a:off x="628699" y="2392260"/>
            <a:ext cx="1291530" cy="0"/>
          </a:xfrm>
          <a:prstGeom prst="line">
            <a:avLst/>
          </a:prstGeom>
          <a:ln w="19050" cap="rnd">
            <a:solidFill>
              <a:srgbClr val="FFFFFF"/>
            </a:solidFill>
            <a:prstDash val="solid"/>
            <a:headEnd type="none" w="sm" len="sm"/>
            <a:tailEnd type="none" w="sm" len="sm"/>
          </a:ln>
        </p:spPr>
      </p:sp>
      <p:sp>
        <p:nvSpPr>
          <p:cNvPr id="12" name="Freeform 12"/>
          <p:cNvSpPr/>
          <p:nvPr/>
        </p:nvSpPr>
        <p:spPr>
          <a:xfrm>
            <a:off x="0" y="6198927"/>
            <a:ext cx="6790573" cy="2632260"/>
          </a:xfrm>
          <a:custGeom>
            <a:avLst/>
            <a:gdLst/>
            <a:ahLst/>
            <a:cxnLst/>
            <a:rect l="l" t="t" r="r" b="b"/>
            <a:pathLst>
              <a:path w="6790573" h="2632260">
                <a:moveTo>
                  <a:pt x="0" y="0"/>
                </a:moveTo>
                <a:lnTo>
                  <a:pt x="6790573" y="0"/>
                </a:lnTo>
                <a:lnTo>
                  <a:pt x="6790573" y="2632259"/>
                </a:lnTo>
                <a:lnTo>
                  <a:pt x="0" y="2632259"/>
                </a:lnTo>
                <a:lnTo>
                  <a:pt x="0" y="0"/>
                </a:lnTo>
                <a:close/>
              </a:path>
            </a:pathLst>
          </a:custGeom>
          <a:blipFill>
            <a:blip r:embed="rId5"/>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Freeform 3"/>
          <p:cNvSpPr/>
          <p:nvPr/>
        </p:nvSpPr>
        <p:spPr>
          <a:xfrm>
            <a:off x="1028700" y="1835789"/>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28700" y="8156196"/>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AutoShape 5"/>
          <p:cNvSpPr/>
          <p:nvPr/>
        </p:nvSpPr>
        <p:spPr>
          <a:xfrm>
            <a:off x="1028700" y="9591065"/>
            <a:ext cx="16230600" cy="1351653"/>
          </a:xfrm>
          <a:prstGeom prst="rect">
            <a:avLst/>
          </a:prstGeom>
          <a:solidFill>
            <a:srgbClr val="093C70"/>
          </a:solidFill>
        </p:spPr>
      </p:sp>
      <p:sp>
        <p:nvSpPr>
          <p:cNvPr id="6" name="AutoShape 6"/>
          <p:cNvSpPr/>
          <p:nvPr/>
        </p:nvSpPr>
        <p:spPr>
          <a:xfrm>
            <a:off x="1028700" y="-675827"/>
            <a:ext cx="16230600" cy="1351653"/>
          </a:xfrm>
          <a:prstGeom prst="rect">
            <a:avLst/>
          </a:prstGeom>
          <a:solidFill>
            <a:srgbClr val="093C70"/>
          </a:solidFill>
        </p:spPr>
      </p:sp>
      <p:grpSp>
        <p:nvGrpSpPr>
          <p:cNvPr id="7" name="Group 7"/>
          <p:cNvGrpSpPr>
            <a:grpSpLocks noChangeAspect="1"/>
          </p:cNvGrpSpPr>
          <p:nvPr/>
        </p:nvGrpSpPr>
        <p:grpSpPr>
          <a:xfrm>
            <a:off x="7203410" y="4160646"/>
            <a:ext cx="4143074" cy="4143057"/>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5046" r="-25046"/>
              </a:stretch>
            </a:blipFill>
          </p:spPr>
        </p:sp>
      </p:grpSp>
      <p:grpSp>
        <p:nvGrpSpPr>
          <p:cNvPr id="9" name="Group 9"/>
          <p:cNvGrpSpPr>
            <a:grpSpLocks noChangeAspect="1"/>
          </p:cNvGrpSpPr>
          <p:nvPr/>
        </p:nvGrpSpPr>
        <p:grpSpPr>
          <a:xfrm>
            <a:off x="12480651" y="4188326"/>
            <a:ext cx="4046504" cy="4046488"/>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65606" r="-65606"/>
              </a:stretch>
            </a:blipFill>
          </p:spPr>
        </p:sp>
      </p:grpSp>
      <p:grpSp>
        <p:nvGrpSpPr>
          <p:cNvPr id="11" name="Group 11"/>
          <p:cNvGrpSpPr>
            <a:grpSpLocks noChangeAspect="1"/>
          </p:cNvGrpSpPr>
          <p:nvPr/>
        </p:nvGrpSpPr>
        <p:grpSpPr>
          <a:xfrm>
            <a:off x="1530114" y="4160646"/>
            <a:ext cx="3790528" cy="3790513"/>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182" r="-182"/>
              </a:stretch>
            </a:blipFill>
          </p:spPr>
        </p:sp>
      </p:grpSp>
      <p:sp>
        <p:nvSpPr>
          <p:cNvPr id="13" name="TextBox 13"/>
          <p:cNvSpPr txBox="1"/>
          <p:nvPr/>
        </p:nvSpPr>
        <p:spPr>
          <a:xfrm>
            <a:off x="4081315" y="1222510"/>
            <a:ext cx="10640781" cy="908294"/>
          </a:xfrm>
          <a:prstGeom prst="rect">
            <a:avLst/>
          </a:prstGeom>
        </p:spPr>
        <p:txBody>
          <a:bodyPr lIns="0" tIns="0" rIns="0" bIns="0" rtlCol="0" anchor="t">
            <a:spAutoFit/>
          </a:bodyPr>
          <a:lstStyle/>
          <a:p>
            <a:pPr>
              <a:lnSpc>
                <a:spcPts val="6801"/>
              </a:lnSpc>
            </a:pPr>
            <a:r>
              <a:rPr lang="en-US" sz="6940" spc="-409">
                <a:solidFill>
                  <a:srgbClr val="1E376D"/>
                </a:solidFill>
                <a:latin typeface="Montserrat Ultra-Bold Italics"/>
              </a:rPr>
              <a:t>MARKETING INITIATIVES</a:t>
            </a:r>
          </a:p>
        </p:txBody>
      </p:sp>
      <p:sp>
        <p:nvSpPr>
          <p:cNvPr id="14" name="TextBox 14"/>
          <p:cNvSpPr txBox="1"/>
          <p:nvPr/>
        </p:nvSpPr>
        <p:spPr>
          <a:xfrm>
            <a:off x="2219815" y="3570788"/>
            <a:ext cx="15366007" cy="396875"/>
          </a:xfrm>
          <a:prstGeom prst="rect">
            <a:avLst/>
          </a:prstGeom>
        </p:spPr>
        <p:txBody>
          <a:bodyPr lIns="0" tIns="0" rIns="0" bIns="0" rtlCol="0" anchor="t">
            <a:spAutoFit/>
          </a:bodyPr>
          <a:lstStyle/>
          <a:p>
            <a:pPr>
              <a:lnSpc>
                <a:spcPts val="3249"/>
              </a:lnSpc>
            </a:pPr>
            <a:r>
              <a:rPr lang="en-US" sz="2499" spc="49">
                <a:solidFill>
                  <a:srgbClr val="1E376D"/>
                </a:solidFill>
                <a:latin typeface="Montserrat"/>
              </a:rPr>
              <a:t>Leisure Tourists                                   Meeting Planners                       Groups/Associations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Freeform 3"/>
          <p:cNvSpPr/>
          <p:nvPr/>
        </p:nvSpPr>
        <p:spPr>
          <a:xfrm flipH="1">
            <a:off x="6305562" y="-995510"/>
            <a:ext cx="12278020" cy="12278020"/>
          </a:xfrm>
          <a:custGeom>
            <a:avLst/>
            <a:gdLst/>
            <a:ahLst/>
            <a:cxnLst/>
            <a:rect l="l" t="t" r="r" b="b"/>
            <a:pathLst>
              <a:path w="12278020" h="12278020">
                <a:moveTo>
                  <a:pt x="12278019" y="0"/>
                </a:moveTo>
                <a:lnTo>
                  <a:pt x="0" y="0"/>
                </a:lnTo>
                <a:lnTo>
                  <a:pt x="0" y="12278020"/>
                </a:lnTo>
                <a:lnTo>
                  <a:pt x="12278019" y="12278020"/>
                </a:lnTo>
                <a:lnTo>
                  <a:pt x="12278019"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sp>
      <p:sp>
        <p:nvSpPr>
          <p:cNvPr id="4" name="Freeform 4"/>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5" name="Pictur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a:stretch>
            <a:fillRect/>
          </a:stretch>
        </p:blipFill>
        <p:spPr>
          <a:xfrm>
            <a:off x="2508906" y="2428952"/>
            <a:ext cx="12502110" cy="7032437"/>
          </a:xfrm>
          <a:prstGeom prst="rect">
            <a:avLst/>
          </a:prstGeom>
        </p:spPr>
      </p:pic>
      <p:sp>
        <p:nvSpPr>
          <p:cNvPr id="6" name="TextBox 6"/>
          <p:cNvSpPr txBox="1"/>
          <p:nvPr/>
        </p:nvSpPr>
        <p:spPr>
          <a:xfrm>
            <a:off x="2077385" y="883880"/>
            <a:ext cx="14447542" cy="1077849"/>
          </a:xfrm>
          <a:prstGeom prst="rect">
            <a:avLst/>
          </a:prstGeom>
        </p:spPr>
        <p:txBody>
          <a:bodyPr lIns="0" tIns="0" rIns="0" bIns="0" rtlCol="0" anchor="t">
            <a:spAutoFit/>
          </a:bodyPr>
          <a:lstStyle/>
          <a:p>
            <a:pPr algn="ctr">
              <a:lnSpc>
                <a:spcPts val="8071"/>
              </a:lnSpc>
            </a:pPr>
            <a:r>
              <a:rPr lang="en-US" sz="8236" spc="-485">
                <a:solidFill>
                  <a:srgbClr val="0A3461"/>
                </a:solidFill>
                <a:latin typeface="Montserrat"/>
              </a:rPr>
              <a:t>MEETINGS VIDEO</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Freeform 3"/>
          <p:cNvSpPr/>
          <p:nvPr/>
        </p:nvSpPr>
        <p:spPr>
          <a:xfrm>
            <a:off x="1297214" y="-726996"/>
            <a:ext cx="11740992" cy="11740992"/>
          </a:xfrm>
          <a:custGeom>
            <a:avLst/>
            <a:gdLst/>
            <a:ahLst/>
            <a:cxnLst/>
            <a:rect l="l" t="t" r="r" b="b"/>
            <a:pathLst>
              <a:path w="11740992" h="11740992">
                <a:moveTo>
                  <a:pt x="0" y="0"/>
                </a:moveTo>
                <a:lnTo>
                  <a:pt x="11740992" y="0"/>
                </a:lnTo>
                <a:lnTo>
                  <a:pt x="11740992" y="11740992"/>
                </a:lnTo>
                <a:lnTo>
                  <a:pt x="0" y="11740992"/>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 name="AutoShape 4"/>
          <p:cNvSpPr/>
          <p:nvPr/>
        </p:nvSpPr>
        <p:spPr>
          <a:xfrm>
            <a:off x="1028700" y="615601"/>
            <a:ext cx="16230600" cy="9055797"/>
          </a:xfrm>
          <a:prstGeom prst="rect">
            <a:avLst/>
          </a:prstGeom>
          <a:solidFill>
            <a:srgbClr val="7BAA5D"/>
          </a:solidFill>
        </p:spPr>
      </p:sp>
      <p:grpSp>
        <p:nvGrpSpPr>
          <p:cNvPr id="5" name="Group 5"/>
          <p:cNvGrpSpPr/>
          <p:nvPr/>
        </p:nvGrpSpPr>
        <p:grpSpPr>
          <a:xfrm>
            <a:off x="1028700" y="615601"/>
            <a:ext cx="7097077" cy="9055797"/>
            <a:chOff x="0" y="0"/>
            <a:chExt cx="9462769" cy="12074396"/>
          </a:xfrm>
        </p:grpSpPr>
        <p:pic>
          <p:nvPicPr>
            <p:cNvPr id="6" name="Picture 6"/>
            <p:cNvPicPr>
              <a:picLocks noChangeAspect="1"/>
            </p:cNvPicPr>
            <p:nvPr/>
          </p:nvPicPr>
          <p:blipFill>
            <a:blip r:embed="rId4"/>
            <a:srcRect l="23843" r="23843"/>
            <a:stretch>
              <a:fillRect/>
            </a:stretch>
          </p:blipFill>
          <p:spPr>
            <a:xfrm>
              <a:off x="0" y="0"/>
              <a:ext cx="9462769" cy="12074396"/>
            </a:xfrm>
            <a:prstGeom prst="rect">
              <a:avLst/>
            </a:prstGeom>
          </p:spPr>
        </p:pic>
      </p:grpSp>
      <p:sp>
        <p:nvSpPr>
          <p:cNvPr id="7" name="TextBox 7"/>
          <p:cNvSpPr txBox="1"/>
          <p:nvPr/>
        </p:nvSpPr>
        <p:spPr>
          <a:xfrm>
            <a:off x="8808032" y="3281357"/>
            <a:ext cx="7649297" cy="861204"/>
          </a:xfrm>
          <a:prstGeom prst="rect">
            <a:avLst/>
          </a:prstGeom>
        </p:spPr>
        <p:txBody>
          <a:bodyPr lIns="0" tIns="0" rIns="0" bIns="0" rtlCol="0" anchor="t">
            <a:spAutoFit/>
          </a:bodyPr>
          <a:lstStyle/>
          <a:p>
            <a:pPr algn="ctr">
              <a:lnSpc>
                <a:spcPts val="3495"/>
              </a:lnSpc>
              <a:spcBef>
                <a:spcPct val="0"/>
              </a:spcBef>
            </a:pPr>
            <a:r>
              <a:rPr lang="en-US" sz="2688" spc="53">
                <a:solidFill>
                  <a:srgbClr val="FFFFFF"/>
                </a:solidFill>
                <a:latin typeface="Montserrat Bold"/>
              </a:rPr>
              <a:t>Visit Rockwall serves as the hub for hotels, attractions and local businesses</a:t>
            </a:r>
          </a:p>
        </p:txBody>
      </p:sp>
      <p:sp>
        <p:nvSpPr>
          <p:cNvPr id="8" name="Freeform 8"/>
          <p:cNvSpPr/>
          <p:nvPr/>
        </p:nvSpPr>
        <p:spPr>
          <a:xfrm>
            <a:off x="15071134" y="105448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AutoShape 9"/>
          <p:cNvSpPr/>
          <p:nvPr/>
        </p:nvSpPr>
        <p:spPr>
          <a:xfrm flipV="1">
            <a:off x="16452566" y="2199175"/>
            <a:ext cx="0" cy="6492240"/>
          </a:xfrm>
          <a:prstGeom prst="line">
            <a:avLst/>
          </a:prstGeom>
          <a:ln w="9525" cap="rnd">
            <a:solidFill>
              <a:srgbClr val="FFFFFF"/>
            </a:solidFill>
            <a:prstDash val="solid"/>
            <a:headEnd type="none" w="sm" len="sm"/>
            <a:tailEnd type="none" w="sm" len="sm"/>
          </a:ln>
        </p:spPr>
      </p:sp>
      <p:sp>
        <p:nvSpPr>
          <p:cNvPr id="10" name="TextBox 10"/>
          <p:cNvSpPr txBox="1"/>
          <p:nvPr/>
        </p:nvSpPr>
        <p:spPr>
          <a:xfrm>
            <a:off x="8219507" y="1678989"/>
            <a:ext cx="8134567" cy="1222215"/>
          </a:xfrm>
          <a:prstGeom prst="rect">
            <a:avLst/>
          </a:prstGeom>
        </p:spPr>
        <p:txBody>
          <a:bodyPr lIns="0" tIns="0" rIns="0" bIns="0" rtlCol="0" anchor="t">
            <a:spAutoFit/>
          </a:bodyPr>
          <a:lstStyle/>
          <a:p>
            <a:pPr algn="just">
              <a:lnSpc>
                <a:spcPts val="4783"/>
              </a:lnSpc>
            </a:pPr>
            <a:r>
              <a:rPr lang="en-US" sz="4880" spc="-287">
                <a:solidFill>
                  <a:srgbClr val="FFFFFF"/>
                </a:solidFill>
                <a:latin typeface="Montserrat Ultra-Bold Italics"/>
              </a:rPr>
              <a:t>PROMOTION OF HOTELS AND LOCAL BUSINESSES</a:t>
            </a:r>
          </a:p>
        </p:txBody>
      </p:sp>
      <p:sp>
        <p:nvSpPr>
          <p:cNvPr id="11" name="TextBox 11"/>
          <p:cNvSpPr txBox="1"/>
          <p:nvPr/>
        </p:nvSpPr>
        <p:spPr>
          <a:xfrm>
            <a:off x="9570863" y="4513189"/>
            <a:ext cx="6123635" cy="3530156"/>
          </a:xfrm>
          <a:prstGeom prst="rect">
            <a:avLst/>
          </a:prstGeom>
        </p:spPr>
        <p:txBody>
          <a:bodyPr lIns="0" tIns="0" rIns="0" bIns="0" rtlCol="0" anchor="t">
            <a:spAutoFit/>
          </a:bodyPr>
          <a:lstStyle/>
          <a:p>
            <a:pPr marL="626107" lvl="1" indent="-313054">
              <a:lnSpc>
                <a:spcPts val="3827"/>
              </a:lnSpc>
              <a:buFont typeface="Arial"/>
              <a:buChar char="•"/>
            </a:pPr>
            <a:r>
              <a:rPr lang="en-US" sz="2899" spc="57">
                <a:solidFill>
                  <a:srgbClr val="FFFFFF"/>
                </a:solidFill>
                <a:latin typeface="Montserrat"/>
              </a:rPr>
              <a:t>Social Media Marketing Strategy</a:t>
            </a:r>
          </a:p>
          <a:p>
            <a:pPr marL="626107" lvl="1" indent="-313054">
              <a:lnSpc>
                <a:spcPts val="4175"/>
              </a:lnSpc>
              <a:buFont typeface="Arial"/>
              <a:buChar char="•"/>
            </a:pPr>
            <a:r>
              <a:rPr lang="en-US" sz="2899" spc="57">
                <a:solidFill>
                  <a:srgbClr val="FFFFFF"/>
                </a:solidFill>
                <a:latin typeface="Montserrat"/>
              </a:rPr>
              <a:t>Organizing group receptions at local venues </a:t>
            </a:r>
          </a:p>
          <a:p>
            <a:pPr marL="626107" lvl="1" indent="-313054">
              <a:lnSpc>
                <a:spcPts val="4088"/>
              </a:lnSpc>
              <a:buFont typeface="Arial"/>
              <a:buChar char="•"/>
            </a:pPr>
            <a:r>
              <a:rPr lang="en-US" sz="2899" spc="57">
                <a:solidFill>
                  <a:srgbClr val="FFFFFF"/>
                </a:solidFill>
                <a:latin typeface="Montserrat"/>
              </a:rPr>
              <a:t>Promoting events on a state wide level</a:t>
            </a:r>
          </a:p>
          <a:p>
            <a:pPr marL="626107" lvl="1" indent="-313054">
              <a:lnSpc>
                <a:spcPts val="4088"/>
              </a:lnSpc>
              <a:buFont typeface="Arial"/>
              <a:buChar char="•"/>
            </a:pPr>
            <a:r>
              <a:rPr lang="en-US" sz="2899" spc="57">
                <a:solidFill>
                  <a:srgbClr val="FFFFFF"/>
                </a:solidFill>
                <a:latin typeface="Montserrat"/>
              </a:rPr>
              <a:t>Highlighting area hotels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Freeform 3"/>
          <p:cNvSpPr/>
          <p:nvPr/>
        </p:nvSpPr>
        <p:spPr>
          <a:xfrm>
            <a:off x="1297214" y="-726996"/>
            <a:ext cx="11740992" cy="11740992"/>
          </a:xfrm>
          <a:custGeom>
            <a:avLst/>
            <a:gdLst/>
            <a:ahLst/>
            <a:cxnLst/>
            <a:rect l="l" t="t" r="r" b="b"/>
            <a:pathLst>
              <a:path w="11740992" h="11740992">
                <a:moveTo>
                  <a:pt x="0" y="0"/>
                </a:moveTo>
                <a:lnTo>
                  <a:pt x="11740992" y="0"/>
                </a:lnTo>
                <a:lnTo>
                  <a:pt x="11740992" y="11740992"/>
                </a:lnTo>
                <a:lnTo>
                  <a:pt x="0" y="11740992"/>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 name="AutoShape 4"/>
          <p:cNvSpPr/>
          <p:nvPr/>
        </p:nvSpPr>
        <p:spPr>
          <a:xfrm>
            <a:off x="1028700" y="615601"/>
            <a:ext cx="16230600" cy="9055797"/>
          </a:xfrm>
          <a:prstGeom prst="rect">
            <a:avLst/>
          </a:prstGeom>
          <a:solidFill>
            <a:srgbClr val="7BAA5D"/>
          </a:solidFill>
        </p:spPr>
      </p:sp>
      <p:grpSp>
        <p:nvGrpSpPr>
          <p:cNvPr id="5" name="Group 5"/>
          <p:cNvGrpSpPr/>
          <p:nvPr/>
        </p:nvGrpSpPr>
        <p:grpSpPr>
          <a:xfrm>
            <a:off x="1028700" y="615601"/>
            <a:ext cx="7097077" cy="9055797"/>
            <a:chOff x="0" y="0"/>
            <a:chExt cx="9462769" cy="12074396"/>
          </a:xfrm>
        </p:grpSpPr>
        <p:pic>
          <p:nvPicPr>
            <p:cNvPr id="6" name="Picture 6"/>
            <p:cNvPicPr>
              <a:picLocks noChangeAspect="1"/>
            </p:cNvPicPr>
            <p:nvPr/>
          </p:nvPicPr>
          <p:blipFill>
            <a:blip r:embed="rId4"/>
            <a:srcRect l="23892" r="23892"/>
            <a:stretch>
              <a:fillRect/>
            </a:stretch>
          </p:blipFill>
          <p:spPr>
            <a:xfrm>
              <a:off x="0" y="0"/>
              <a:ext cx="9462769" cy="12074396"/>
            </a:xfrm>
            <a:prstGeom prst="rect">
              <a:avLst/>
            </a:prstGeom>
          </p:spPr>
        </p:pic>
      </p:grpSp>
      <p:sp>
        <p:nvSpPr>
          <p:cNvPr id="7" name="TextBox 7"/>
          <p:cNvSpPr txBox="1"/>
          <p:nvPr/>
        </p:nvSpPr>
        <p:spPr>
          <a:xfrm>
            <a:off x="8808032" y="2628280"/>
            <a:ext cx="7649297" cy="861204"/>
          </a:xfrm>
          <a:prstGeom prst="rect">
            <a:avLst/>
          </a:prstGeom>
        </p:spPr>
        <p:txBody>
          <a:bodyPr lIns="0" tIns="0" rIns="0" bIns="0" rtlCol="0" anchor="t">
            <a:spAutoFit/>
          </a:bodyPr>
          <a:lstStyle/>
          <a:p>
            <a:pPr algn="ctr">
              <a:lnSpc>
                <a:spcPts val="3495"/>
              </a:lnSpc>
            </a:pPr>
            <a:r>
              <a:rPr lang="en-US" sz="2688" spc="53">
                <a:solidFill>
                  <a:srgbClr val="FFFFFF"/>
                </a:solidFill>
                <a:latin typeface="Montserrat Ultra-Bold"/>
              </a:rPr>
              <a:t>Visit Rockwall has determined the </a:t>
            </a:r>
          </a:p>
          <a:p>
            <a:pPr algn="ctr">
              <a:lnSpc>
                <a:spcPts val="3495"/>
              </a:lnSpc>
              <a:spcBef>
                <a:spcPct val="0"/>
              </a:spcBef>
            </a:pPr>
            <a:r>
              <a:rPr lang="en-US" sz="2688" spc="53">
                <a:solidFill>
                  <a:srgbClr val="FFFFFF"/>
                </a:solidFill>
                <a:latin typeface="Montserrat Ultra-Bold"/>
              </a:rPr>
              <a:t>best marketing opportunities </a:t>
            </a:r>
          </a:p>
        </p:txBody>
      </p:sp>
      <p:sp>
        <p:nvSpPr>
          <p:cNvPr id="8" name="Freeform 8"/>
          <p:cNvSpPr/>
          <p:nvPr/>
        </p:nvSpPr>
        <p:spPr>
          <a:xfrm>
            <a:off x="15071134" y="105448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AutoShape 9"/>
          <p:cNvSpPr/>
          <p:nvPr/>
        </p:nvSpPr>
        <p:spPr>
          <a:xfrm flipV="1">
            <a:off x="16452566" y="2199175"/>
            <a:ext cx="0" cy="6492240"/>
          </a:xfrm>
          <a:prstGeom prst="line">
            <a:avLst/>
          </a:prstGeom>
          <a:ln w="9525" cap="rnd">
            <a:solidFill>
              <a:srgbClr val="FFFFFF"/>
            </a:solidFill>
            <a:prstDash val="solid"/>
            <a:headEnd type="none" w="sm" len="sm"/>
            <a:tailEnd type="none" w="sm" len="sm"/>
          </a:ln>
        </p:spPr>
      </p:sp>
      <p:sp>
        <p:nvSpPr>
          <p:cNvPr id="10" name="TextBox 10"/>
          <p:cNvSpPr txBox="1"/>
          <p:nvPr/>
        </p:nvSpPr>
        <p:spPr>
          <a:xfrm>
            <a:off x="8219507" y="1678989"/>
            <a:ext cx="8134567" cy="749266"/>
          </a:xfrm>
          <a:prstGeom prst="rect">
            <a:avLst/>
          </a:prstGeom>
        </p:spPr>
        <p:txBody>
          <a:bodyPr lIns="0" tIns="0" rIns="0" bIns="0" rtlCol="0" anchor="t">
            <a:spAutoFit/>
          </a:bodyPr>
          <a:lstStyle/>
          <a:p>
            <a:pPr algn="just">
              <a:lnSpc>
                <a:spcPts val="5566"/>
              </a:lnSpc>
            </a:pPr>
            <a:r>
              <a:rPr lang="en-US" sz="5680" spc="-335">
                <a:solidFill>
                  <a:srgbClr val="FFFFFF"/>
                </a:solidFill>
                <a:latin typeface="Montserrat Ultra-Bold Italics"/>
              </a:rPr>
              <a:t>MARKETING STRATEGY</a:t>
            </a:r>
          </a:p>
        </p:txBody>
      </p:sp>
      <p:sp>
        <p:nvSpPr>
          <p:cNvPr id="11" name="TextBox 11"/>
          <p:cNvSpPr txBox="1"/>
          <p:nvPr/>
        </p:nvSpPr>
        <p:spPr>
          <a:xfrm>
            <a:off x="8315338" y="3625213"/>
            <a:ext cx="7647326" cy="5633087"/>
          </a:xfrm>
          <a:prstGeom prst="rect">
            <a:avLst/>
          </a:prstGeom>
        </p:spPr>
        <p:txBody>
          <a:bodyPr lIns="0" tIns="0" rIns="0" bIns="0" rtlCol="0" anchor="t">
            <a:spAutoFit/>
          </a:bodyPr>
          <a:lstStyle/>
          <a:p>
            <a:pPr marL="626107" lvl="1" indent="-313054">
              <a:lnSpc>
                <a:spcPts val="6524"/>
              </a:lnSpc>
              <a:buFont typeface="Arial"/>
              <a:buChar char="•"/>
            </a:pPr>
            <a:r>
              <a:rPr lang="en-US" sz="2899" spc="57">
                <a:solidFill>
                  <a:srgbClr val="FFFFFF"/>
                </a:solidFill>
                <a:latin typeface="Montserrat"/>
              </a:rPr>
              <a:t>Lake Ray Hubbard</a:t>
            </a:r>
          </a:p>
          <a:p>
            <a:pPr marL="626107" lvl="1" indent="-313054">
              <a:lnSpc>
                <a:spcPts val="6524"/>
              </a:lnSpc>
              <a:buFont typeface="Arial"/>
              <a:buChar char="•"/>
            </a:pPr>
            <a:r>
              <a:rPr lang="en-US" sz="2899" spc="57">
                <a:solidFill>
                  <a:srgbClr val="FFFFFF"/>
                </a:solidFill>
                <a:latin typeface="Montserrat"/>
              </a:rPr>
              <a:t>Culinary - local chef driven and nationally recognized restaurants </a:t>
            </a:r>
          </a:p>
          <a:p>
            <a:pPr marL="626107" lvl="1" indent="-313054">
              <a:lnSpc>
                <a:spcPts val="6524"/>
              </a:lnSpc>
              <a:buFont typeface="Arial"/>
              <a:buChar char="•"/>
            </a:pPr>
            <a:r>
              <a:rPr lang="en-US" sz="2899" spc="57">
                <a:solidFill>
                  <a:srgbClr val="FFFFFF"/>
                </a:solidFill>
                <a:latin typeface="Montserrat"/>
              </a:rPr>
              <a:t>History &amp; Patriotism </a:t>
            </a:r>
          </a:p>
          <a:p>
            <a:pPr marL="626107" lvl="1" indent="-313054">
              <a:lnSpc>
                <a:spcPts val="6524"/>
              </a:lnSpc>
              <a:buFont typeface="Arial"/>
              <a:buChar char="•"/>
            </a:pPr>
            <a:r>
              <a:rPr lang="en-US" sz="2899" spc="57">
                <a:solidFill>
                  <a:srgbClr val="FFFFFF"/>
                </a:solidFill>
                <a:latin typeface="Montserrat"/>
              </a:rPr>
              <a:t>Music &amp; Nightlife - Free Live Music Capital of North Texas</a:t>
            </a:r>
          </a:p>
          <a:p>
            <a:pPr marL="626107" lvl="1" indent="-313054">
              <a:lnSpc>
                <a:spcPts val="6524"/>
              </a:lnSpc>
              <a:buFont typeface="Arial"/>
              <a:buChar char="•"/>
            </a:pPr>
            <a:r>
              <a:rPr lang="en-US" sz="2899" spc="57">
                <a:solidFill>
                  <a:srgbClr val="FFFFFF"/>
                </a:solidFill>
                <a:latin typeface="Montserrat"/>
              </a:rPr>
              <a:t>The Great Outdoors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73994" y="4880771"/>
            <a:ext cx="25783492" cy="9586163"/>
          </a:xfrm>
          <a:prstGeom prst="rect">
            <a:avLst/>
          </a:prstGeom>
          <a:solidFill>
            <a:srgbClr val="545454">
              <a:alpha val="4706"/>
            </a:srgbClr>
          </a:solidFill>
        </p:spPr>
      </p:sp>
      <p:grpSp>
        <p:nvGrpSpPr>
          <p:cNvPr id="3" name="Group 3"/>
          <p:cNvGrpSpPr/>
          <p:nvPr/>
        </p:nvGrpSpPr>
        <p:grpSpPr>
          <a:xfrm>
            <a:off x="7527747" y="-3125191"/>
            <a:ext cx="16230600" cy="17645492"/>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93C70"/>
            </a:solidFill>
          </p:spPr>
        </p:sp>
      </p:grpSp>
      <p:grpSp>
        <p:nvGrpSpPr>
          <p:cNvPr id="5" name="Group 5"/>
          <p:cNvGrpSpPr>
            <a:grpSpLocks noChangeAspect="1"/>
          </p:cNvGrpSpPr>
          <p:nvPr/>
        </p:nvGrpSpPr>
        <p:grpSpPr>
          <a:xfrm>
            <a:off x="7952620" y="198463"/>
            <a:ext cx="12008422" cy="1200837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71569" r="-12056"/>
              </a:stretch>
            </a:blipFill>
          </p:spPr>
        </p:sp>
      </p:grpSp>
      <p:sp>
        <p:nvSpPr>
          <p:cNvPr id="7" name="TextBox 7"/>
          <p:cNvSpPr txBox="1"/>
          <p:nvPr/>
        </p:nvSpPr>
        <p:spPr>
          <a:xfrm>
            <a:off x="139756" y="317674"/>
            <a:ext cx="8223726" cy="1615515"/>
          </a:xfrm>
          <a:prstGeom prst="rect">
            <a:avLst/>
          </a:prstGeom>
        </p:spPr>
        <p:txBody>
          <a:bodyPr lIns="0" tIns="0" rIns="0" bIns="0" rtlCol="0" anchor="t">
            <a:spAutoFit/>
          </a:bodyPr>
          <a:lstStyle/>
          <a:p>
            <a:pPr>
              <a:lnSpc>
                <a:spcPts val="6216"/>
              </a:lnSpc>
            </a:pPr>
            <a:r>
              <a:rPr lang="en-US" sz="6343" spc="-374">
                <a:solidFill>
                  <a:srgbClr val="263F6B"/>
                </a:solidFill>
                <a:latin typeface="Montserrat Ultra-Bold Italics"/>
              </a:rPr>
              <a:t>FUTURE MARKETING PLANS</a:t>
            </a:r>
          </a:p>
        </p:txBody>
      </p:sp>
      <p:sp>
        <p:nvSpPr>
          <p:cNvPr id="8" name="TextBox 8"/>
          <p:cNvSpPr txBox="1"/>
          <p:nvPr/>
        </p:nvSpPr>
        <p:spPr>
          <a:xfrm>
            <a:off x="629201" y="1864012"/>
            <a:ext cx="6123635" cy="4129088"/>
          </a:xfrm>
          <a:prstGeom prst="rect">
            <a:avLst/>
          </a:prstGeom>
        </p:spPr>
        <p:txBody>
          <a:bodyPr lIns="0" tIns="0" rIns="0" bIns="0" rtlCol="0" anchor="t">
            <a:spAutoFit/>
          </a:bodyPr>
          <a:lstStyle/>
          <a:p>
            <a:pPr>
              <a:lnSpc>
                <a:spcPts val="5624"/>
              </a:lnSpc>
            </a:pPr>
            <a:r>
              <a:rPr lang="en-US" sz="2499" spc="49">
                <a:solidFill>
                  <a:srgbClr val="212423"/>
                </a:solidFill>
                <a:latin typeface="Montserrat"/>
              </a:rPr>
              <a:t>Print </a:t>
            </a:r>
          </a:p>
          <a:p>
            <a:pPr marL="539749" lvl="1" indent="-269875">
              <a:lnSpc>
                <a:spcPts val="3899"/>
              </a:lnSpc>
              <a:buFont typeface="Arial"/>
              <a:buChar char="•"/>
            </a:pPr>
            <a:r>
              <a:rPr lang="en-US" sz="2499" spc="49">
                <a:solidFill>
                  <a:srgbClr val="212423"/>
                </a:solidFill>
                <a:latin typeface="Montserrat"/>
              </a:rPr>
              <a:t>Visit Rockwall Brochures </a:t>
            </a:r>
          </a:p>
          <a:p>
            <a:pPr marL="539749" lvl="1" indent="-269875">
              <a:lnSpc>
                <a:spcPts val="3899"/>
              </a:lnSpc>
              <a:buFont typeface="Arial"/>
              <a:buChar char="•"/>
            </a:pPr>
            <a:r>
              <a:rPr lang="en-US" sz="2499" spc="49">
                <a:solidFill>
                  <a:srgbClr val="212423"/>
                </a:solidFill>
                <a:latin typeface="Montserrat"/>
              </a:rPr>
              <a:t>Texas Meetings &amp; Events </a:t>
            </a:r>
          </a:p>
          <a:p>
            <a:pPr marL="539749" lvl="1" indent="-269875">
              <a:lnSpc>
                <a:spcPts val="3899"/>
              </a:lnSpc>
              <a:buFont typeface="Arial"/>
              <a:buChar char="•"/>
            </a:pPr>
            <a:r>
              <a:rPr lang="en-US" sz="2499" spc="49">
                <a:solidFill>
                  <a:srgbClr val="212423"/>
                </a:solidFill>
                <a:latin typeface="Montserrat"/>
              </a:rPr>
              <a:t>Texas Highways Texas State</a:t>
            </a:r>
          </a:p>
          <a:p>
            <a:pPr marL="539749" lvl="1" indent="-269875">
              <a:lnSpc>
                <a:spcPts val="3899"/>
              </a:lnSpc>
              <a:buFont typeface="Arial"/>
              <a:buChar char="•"/>
            </a:pPr>
            <a:r>
              <a:rPr lang="en-US" sz="2499" spc="49">
                <a:solidFill>
                  <a:srgbClr val="212423"/>
                </a:solidFill>
                <a:latin typeface="Montserrat"/>
              </a:rPr>
              <a:t>Travel Guide </a:t>
            </a:r>
          </a:p>
          <a:p>
            <a:pPr marL="539749" lvl="1" indent="-269875">
              <a:lnSpc>
                <a:spcPts val="3899"/>
              </a:lnSpc>
              <a:buFont typeface="Arial"/>
              <a:buChar char="•"/>
            </a:pPr>
            <a:r>
              <a:rPr lang="en-US" sz="2499" spc="49">
                <a:solidFill>
                  <a:srgbClr val="212423"/>
                </a:solidFill>
                <a:latin typeface="Montserrat"/>
              </a:rPr>
              <a:t>DFW Child </a:t>
            </a:r>
          </a:p>
          <a:p>
            <a:pPr marL="539749" lvl="1" indent="-269875">
              <a:lnSpc>
                <a:spcPts val="3899"/>
              </a:lnSpc>
              <a:buFont typeface="Arial"/>
              <a:buChar char="•"/>
            </a:pPr>
            <a:r>
              <a:rPr lang="en-US" sz="2499" spc="49">
                <a:solidFill>
                  <a:srgbClr val="212423"/>
                </a:solidFill>
                <a:latin typeface="Montserrat"/>
              </a:rPr>
              <a:t>D Magazine</a:t>
            </a:r>
          </a:p>
          <a:p>
            <a:pPr marL="539749" lvl="1" indent="-269875">
              <a:lnSpc>
                <a:spcPts val="3899"/>
              </a:lnSpc>
              <a:buFont typeface="Arial"/>
              <a:buChar char="•"/>
            </a:pPr>
            <a:r>
              <a:rPr lang="en-US" sz="2499" spc="49">
                <a:solidFill>
                  <a:srgbClr val="212423"/>
                </a:solidFill>
                <a:latin typeface="Montserrat"/>
              </a:rPr>
              <a:t>Rockwall Community Guide</a:t>
            </a:r>
          </a:p>
        </p:txBody>
      </p:sp>
      <p:sp>
        <p:nvSpPr>
          <p:cNvPr id="9" name="Freeform 9"/>
          <p:cNvSpPr/>
          <p:nvPr/>
        </p:nvSpPr>
        <p:spPr>
          <a:xfrm>
            <a:off x="15476242" y="885242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3375756" y="1816647"/>
            <a:ext cx="1783058" cy="295015"/>
          </a:xfrm>
          <a:custGeom>
            <a:avLst/>
            <a:gdLst/>
            <a:ahLst/>
            <a:cxnLst/>
            <a:rect l="l" t="t" r="r" b="b"/>
            <a:pathLst>
              <a:path w="1783058" h="295015">
                <a:moveTo>
                  <a:pt x="0" y="0"/>
                </a:moveTo>
                <a:lnTo>
                  <a:pt x="1783059" y="0"/>
                </a:lnTo>
                <a:lnTo>
                  <a:pt x="1783059" y="295015"/>
                </a:lnTo>
                <a:lnTo>
                  <a:pt x="0" y="29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629201" y="6164550"/>
            <a:ext cx="5541455" cy="2755900"/>
          </a:xfrm>
          <a:prstGeom prst="rect">
            <a:avLst/>
          </a:prstGeom>
        </p:spPr>
        <p:txBody>
          <a:bodyPr lIns="0" tIns="0" rIns="0" bIns="0" rtlCol="0" anchor="t">
            <a:spAutoFit/>
          </a:bodyPr>
          <a:lstStyle/>
          <a:p>
            <a:pPr>
              <a:lnSpc>
                <a:spcPts val="3499"/>
              </a:lnSpc>
            </a:pPr>
            <a:r>
              <a:rPr lang="en-US" sz="2499">
                <a:solidFill>
                  <a:srgbClr val="1E376D"/>
                </a:solidFill>
                <a:latin typeface="Montserrat"/>
              </a:rPr>
              <a:t>Digital</a:t>
            </a:r>
          </a:p>
          <a:p>
            <a:pPr algn="ctr">
              <a:lnSpc>
                <a:spcPts val="1249"/>
              </a:lnSpc>
            </a:pPr>
            <a:endParaRPr lang="en-US" sz="2499">
              <a:solidFill>
                <a:srgbClr val="1E376D"/>
              </a:solidFill>
              <a:latin typeface="Montserrat"/>
            </a:endParaRPr>
          </a:p>
          <a:p>
            <a:pPr marL="539749" lvl="1" indent="-269875">
              <a:lnSpc>
                <a:spcPts val="3499"/>
              </a:lnSpc>
              <a:buFont typeface="Arial"/>
              <a:buChar char="•"/>
            </a:pPr>
            <a:r>
              <a:rPr lang="en-US" sz="2499">
                <a:solidFill>
                  <a:srgbClr val="1E376D"/>
                </a:solidFill>
                <a:latin typeface="Montserrat"/>
              </a:rPr>
              <a:t>Agenda</a:t>
            </a:r>
          </a:p>
          <a:p>
            <a:pPr marL="539749" lvl="1" indent="-269875">
              <a:lnSpc>
                <a:spcPts val="3499"/>
              </a:lnSpc>
              <a:buFont typeface="Arial"/>
              <a:buChar char="•"/>
            </a:pPr>
            <a:r>
              <a:rPr lang="en-US" sz="2499">
                <a:solidFill>
                  <a:srgbClr val="1E376D"/>
                </a:solidFill>
                <a:latin typeface="Montserrat"/>
              </a:rPr>
              <a:t>Tour Texas</a:t>
            </a:r>
          </a:p>
          <a:p>
            <a:pPr marL="539749" lvl="1" indent="-269875">
              <a:lnSpc>
                <a:spcPts val="3499"/>
              </a:lnSpc>
              <a:buFont typeface="Arial"/>
              <a:buChar char="•"/>
            </a:pPr>
            <a:r>
              <a:rPr lang="en-US" sz="2499">
                <a:solidFill>
                  <a:srgbClr val="1E376D"/>
                </a:solidFill>
                <a:latin typeface="Montserrat"/>
              </a:rPr>
              <a:t>Social Media Ads</a:t>
            </a:r>
          </a:p>
          <a:p>
            <a:pPr marL="539749" lvl="1" indent="-269875">
              <a:lnSpc>
                <a:spcPts val="3499"/>
              </a:lnSpc>
              <a:buFont typeface="Arial"/>
              <a:buChar char="•"/>
            </a:pPr>
            <a:r>
              <a:rPr lang="en-US" sz="2499">
                <a:solidFill>
                  <a:srgbClr val="1E376D"/>
                </a:solidFill>
                <a:latin typeface="Montserrat"/>
              </a:rPr>
              <a:t>Texas Monthly</a:t>
            </a:r>
          </a:p>
          <a:p>
            <a:pPr marL="539749" lvl="1" indent="-269875">
              <a:lnSpc>
                <a:spcPts val="3499"/>
              </a:lnSpc>
              <a:buFont typeface="Arial"/>
              <a:buChar char="•"/>
            </a:pPr>
            <a:r>
              <a:rPr lang="en-US" sz="2499">
                <a:solidFill>
                  <a:srgbClr val="1E376D"/>
                </a:solidFill>
                <a:latin typeface="Montserrat"/>
              </a:rPr>
              <a:t>Texas Forest Trails Region</a:t>
            </a:r>
          </a:p>
        </p:txBody>
      </p:sp>
      <p:sp>
        <p:nvSpPr>
          <p:cNvPr id="12" name="TextBox 12"/>
          <p:cNvSpPr txBox="1"/>
          <p:nvPr/>
        </p:nvSpPr>
        <p:spPr>
          <a:xfrm>
            <a:off x="629201" y="8961829"/>
            <a:ext cx="4409541" cy="967740"/>
          </a:xfrm>
          <a:prstGeom prst="rect">
            <a:avLst/>
          </a:prstGeom>
        </p:spPr>
        <p:txBody>
          <a:bodyPr lIns="0" tIns="0" rIns="0" bIns="0" rtlCol="0" anchor="t">
            <a:spAutoFit/>
          </a:bodyPr>
          <a:lstStyle/>
          <a:p>
            <a:pPr>
              <a:lnSpc>
                <a:spcPts val="3359"/>
              </a:lnSpc>
            </a:pPr>
            <a:r>
              <a:rPr lang="en-US" sz="2400">
                <a:solidFill>
                  <a:srgbClr val="1E376D"/>
                </a:solidFill>
                <a:latin typeface="Montserrat"/>
              </a:rPr>
              <a:t>TV</a:t>
            </a:r>
          </a:p>
          <a:p>
            <a:pPr algn="ctr">
              <a:lnSpc>
                <a:spcPts val="1200"/>
              </a:lnSpc>
            </a:pPr>
            <a:endParaRPr lang="en-US" sz="2400">
              <a:solidFill>
                <a:srgbClr val="1E376D"/>
              </a:solidFill>
              <a:latin typeface="Montserrat"/>
            </a:endParaRPr>
          </a:p>
          <a:p>
            <a:pPr marL="518160" lvl="1" indent="-259080">
              <a:lnSpc>
                <a:spcPts val="3359"/>
              </a:lnSpc>
              <a:buFont typeface="Arial"/>
              <a:buChar char="•"/>
            </a:pPr>
            <a:r>
              <a:rPr lang="en-US" sz="2400">
                <a:solidFill>
                  <a:srgbClr val="1E376D"/>
                </a:solidFill>
                <a:latin typeface="Montserrat"/>
              </a:rPr>
              <a:t>YOLO TX</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AutoShape 3"/>
          <p:cNvSpPr/>
          <p:nvPr/>
        </p:nvSpPr>
        <p:spPr>
          <a:xfrm rot="10087">
            <a:off x="1028665" y="6130773"/>
            <a:ext cx="16230670" cy="0"/>
          </a:xfrm>
          <a:prstGeom prst="line">
            <a:avLst/>
          </a:prstGeom>
          <a:ln w="95250" cap="rnd">
            <a:solidFill>
              <a:srgbClr val="000000"/>
            </a:solidFill>
            <a:prstDash val="solid"/>
            <a:headEnd type="none" w="sm" len="sm"/>
            <a:tailEnd type="none" w="sm" len="sm"/>
          </a:ln>
        </p:spPr>
      </p:sp>
      <p:grpSp>
        <p:nvGrpSpPr>
          <p:cNvPr id="4" name="Group 4"/>
          <p:cNvGrpSpPr/>
          <p:nvPr/>
        </p:nvGrpSpPr>
        <p:grpSpPr>
          <a:xfrm>
            <a:off x="2726348" y="5922707"/>
            <a:ext cx="511382" cy="51138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93C70"/>
            </a:solidFill>
          </p:spPr>
        </p:sp>
      </p:grpSp>
      <p:grpSp>
        <p:nvGrpSpPr>
          <p:cNvPr id="6" name="Group 6"/>
          <p:cNvGrpSpPr/>
          <p:nvPr/>
        </p:nvGrpSpPr>
        <p:grpSpPr>
          <a:xfrm>
            <a:off x="925484" y="6809379"/>
            <a:ext cx="4113110" cy="2903329"/>
            <a:chOff x="0" y="0"/>
            <a:chExt cx="1500474" cy="1059142"/>
          </a:xfrm>
        </p:grpSpPr>
        <p:sp>
          <p:nvSpPr>
            <p:cNvPr id="7" name="Freeform 7"/>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2"/>
                    <a:pt x="1444594" y="1059143"/>
                    <a:pt x="1376014" y="1059143"/>
                  </a:cubicBezTo>
                  <a:close/>
                </a:path>
              </a:pathLst>
            </a:custGeom>
            <a:solidFill>
              <a:srgbClr val="093C70"/>
            </a:solidFill>
          </p:spPr>
        </p:sp>
      </p:grpSp>
      <p:grpSp>
        <p:nvGrpSpPr>
          <p:cNvPr id="8" name="Group 8"/>
          <p:cNvGrpSpPr/>
          <p:nvPr/>
        </p:nvGrpSpPr>
        <p:grpSpPr>
          <a:xfrm>
            <a:off x="3920165" y="2315225"/>
            <a:ext cx="10959051" cy="2157261"/>
            <a:chOff x="0" y="0"/>
            <a:chExt cx="3354883" cy="660400"/>
          </a:xfrm>
        </p:grpSpPr>
        <p:sp>
          <p:nvSpPr>
            <p:cNvPr id="9" name="Freeform 9"/>
            <p:cNvSpPr/>
            <p:nvPr/>
          </p:nvSpPr>
          <p:spPr>
            <a:xfrm>
              <a:off x="0" y="0"/>
              <a:ext cx="3354883" cy="660400"/>
            </a:xfrm>
            <a:custGeom>
              <a:avLst/>
              <a:gdLst/>
              <a:ahLst/>
              <a:cxnLst/>
              <a:rect l="l" t="t" r="r" b="b"/>
              <a:pathLst>
                <a:path w="3354883" h="660400">
                  <a:moveTo>
                    <a:pt x="3230423" y="660400"/>
                  </a:moveTo>
                  <a:lnTo>
                    <a:pt x="124460" y="660400"/>
                  </a:lnTo>
                  <a:cubicBezTo>
                    <a:pt x="55880" y="660400"/>
                    <a:pt x="0" y="604520"/>
                    <a:pt x="0" y="535940"/>
                  </a:cubicBezTo>
                  <a:lnTo>
                    <a:pt x="0" y="124460"/>
                  </a:lnTo>
                  <a:cubicBezTo>
                    <a:pt x="0" y="55880"/>
                    <a:pt x="55880" y="0"/>
                    <a:pt x="124460" y="0"/>
                  </a:cubicBezTo>
                  <a:lnTo>
                    <a:pt x="3230423" y="0"/>
                  </a:lnTo>
                  <a:cubicBezTo>
                    <a:pt x="3299003" y="0"/>
                    <a:pt x="3354883" y="55880"/>
                    <a:pt x="3354883" y="124460"/>
                  </a:cubicBezTo>
                  <a:lnTo>
                    <a:pt x="3354883" y="535940"/>
                  </a:lnTo>
                  <a:cubicBezTo>
                    <a:pt x="3354883" y="604520"/>
                    <a:pt x="3299003" y="660400"/>
                    <a:pt x="3230423" y="660400"/>
                  </a:cubicBezTo>
                  <a:close/>
                </a:path>
              </a:pathLst>
            </a:custGeom>
            <a:solidFill>
              <a:srgbClr val="093C70"/>
            </a:solidFill>
          </p:spPr>
        </p:sp>
      </p:grpSp>
      <p:grpSp>
        <p:nvGrpSpPr>
          <p:cNvPr id="10" name="Group 10"/>
          <p:cNvGrpSpPr/>
          <p:nvPr/>
        </p:nvGrpSpPr>
        <p:grpSpPr>
          <a:xfrm>
            <a:off x="5807329" y="5922707"/>
            <a:ext cx="511382" cy="511382"/>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93C70"/>
            </a:solidFill>
          </p:spPr>
        </p:sp>
      </p:grpSp>
      <p:grpSp>
        <p:nvGrpSpPr>
          <p:cNvPr id="12" name="Group 12"/>
          <p:cNvGrpSpPr/>
          <p:nvPr/>
        </p:nvGrpSpPr>
        <p:grpSpPr>
          <a:xfrm>
            <a:off x="11969290" y="5922707"/>
            <a:ext cx="511382" cy="511382"/>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93C70"/>
            </a:solidFill>
          </p:spPr>
        </p:sp>
      </p:grpSp>
      <p:grpSp>
        <p:nvGrpSpPr>
          <p:cNvPr id="14" name="Group 14"/>
          <p:cNvGrpSpPr/>
          <p:nvPr/>
        </p:nvGrpSpPr>
        <p:grpSpPr>
          <a:xfrm>
            <a:off x="8888309" y="5922707"/>
            <a:ext cx="511382" cy="511382"/>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93C70"/>
            </a:solidFill>
          </p:spPr>
        </p:sp>
      </p:grpSp>
      <p:grpSp>
        <p:nvGrpSpPr>
          <p:cNvPr id="16" name="Group 16"/>
          <p:cNvGrpSpPr/>
          <p:nvPr/>
        </p:nvGrpSpPr>
        <p:grpSpPr>
          <a:xfrm>
            <a:off x="7087445" y="6809379"/>
            <a:ext cx="4113110" cy="2903329"/>
            <a:chOff x="0" y="0"/>
            <a:chExt cx="1500474" cy="1059142"/>
          </a:xfrm>
        </p:grpSpPr>
        <p:sp>
          <p:nvSpPr>
            <p:cNvPr id="17" name="Freeform 17"/>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2"/>
                    <a:pt x="1444594" y="1059143"/>
                    <a:pt x="1376014" y="1059143"/>
                  </a:cubicBezTo>
                  <a:close/>
                </a:path>
              </a:pathLst>
            </a:custGeom>
            <a:solidFill>
              <a:srgbClr val="093C70"/>
            </a:solidFill>
          </p:spPr>
        </p:sp>
      </p:grpSp>
      <p:grpSp>
        <p:nvGrpSpPr>
          <p:cNvPr id="18" name="Group 18"/>
          <p:cNvGrpSpPr/>
          <p:nvPr/>
        </p:nvGrpSpPr>
        <p:grpSpPr>
          <a:xfrm>
            <a:off x="15050270" y="5922707"/>
            <a:ext cx="511382" cy="511382"/>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93C70"/>
            </a:solidFill>
          </p:spPr>
        </p:sp>
      </p:grpSp>
      <p:grpSp>
        <p:nvGrpSpPr>
          <p:cNvPr id="20" name="Group 20"/>
          <p:cNvGrpSpPr/>
          <p:nvPr/>
        </p:nvGrpSpPr>
        <p:grpSpPr>
          <a:xfrm>
            <a:off x="13249406" y="6809379"/>
            <a:ext cx="4113110" cy="2903329"/>
            <a:chOff x="0" y="0"/>
            <a:chExt cx="1500474" cy="1059142"/>
          </a:xfrm>
        </p:grpSpPr>
        <p:sp>
          <p:nvSpPr>
            <p:cNvPr id="21" name="Freeform 21"/>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2"/>
                    <a:pt x="1444594" y="1059143"/>
                    <a:pt x="1376014" y="1059143"/>
                  </a:cubicBezTo>
                  <a:close/>
                </a:path>
              </a:pathLst>
            </a:custGeom>
            <a:solidFill>
              <a:srgbClr val="093C70"/>
            </a:solidFill>
          </p:spPr>
        </p:sp>
      </p:grpSp>
      <p:sp>
        <p:nvSpPr>
          <p:cNvPr id="22" name="Freeform 22"/>
          <p:cNvSpPr/>
          <p:nvPr/>
        </p:nvSpPr>
        <p:spPr>
          <a:xfrm>
            <a:off x="925484" y="2146609"/>
            <a:ext cx="1971199" cy="2007702"/>
          </a:xfrm>
          <a:custGeom>
            <a:avLst/>
            <a:gdLst/>
            <a:ahLst/>
            <a:cxnLst/>
            <a:rect l="l" t="t" r="r" b="b"/>
            <a:pathLst>
              <a:path w="1971199" h="2007702">
                <a:moveTo>
                  <a:pt x="0" y="0"/>
                </a:moveTo>
                <a:lnTo>
                  <a:pt x="1971199" y="0"/>
                </a:lnTo>
                <a:lnTo>
                  <a:pt x="1971199" y="2007703"/>
                </a:lnTo>
                <a:lnTo>
                  <a:pt x="0" y="20077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561652" y="1510881"/>
            <a:ext cx="1579438" cy="1608687"/>
          </a:xfrm>
          <a:custGeom>
            <a:avLst/>
            <a:gdLst/>
            <a:ahLst/>
            <a:cxnLst/>
            <a:rect l="l" t="t" r="r" b="b"/>
            <a:pathLst>
              <a:path w="1579438" h="1608687">
                <a:moveTo>
                  <a:pt x="0" y="0"/>
                </a:moveTo>
                <a:lnTo>
                  <a:pt x="1579438" y="0"/>
                </a:lnTo>
                <a:lnTo>
                  <a:pt x="1579438" y="1608687"/>
                </a:lnTo>
                <a:lnTo>
                  <a:pt x="0" y="16086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4"/>
          <p:cNvSpPr/>
          <p:nvPr/>
        </p:nvSpPr>
        <p:spPr>
          <a:xfrm>
            <a:off x="16864399" y="4316564"/>
            <a:ext cx="646089" cy="658053"/>
          </a:xfrm>
          <a:custGeom>
            <a:avLst/>
            <a:gdLst/>
            <a:ahLst/>
            <a:cxnLst/>
            <a:rect l="l" t="t" r="r" b="b"/>
            <a:pathLst>
              <a:path w="646089" h="658053">
                <a:moveTo>
                  <a:pt x="0" y="0"/>
                </a:moveTo>
                <a:lnTo>
                  <a:pt x="646088" y="0"/>
                </a:lnTo>
                <a:lnTo>
                  <a:pt x="646088" y="658054"/>
                </a:lnTo>
                <a:lnTo>
                  <a:pt x="0" y="658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TextBox 25"/>
          <p:cNvSpPr txBox="1"/>
          <p:nvPr/>
        </p:nvSpPr>
        <p:spPr>
          <a:xfrm>
            <a:off x="2134937" y="1143000"/>
            <a:ext cx="14018125" cy="642348"/>
          </a:xfrm>
          <a:prstGeom prst="rect">
            <a:avLst/>
          </a:prstGeom>
        </p:spPr>
        <p:txBody>
          <a:bodyPr lIns="0" tIns="0" rIns="0" bIns="0" rtlCol="0" anchor="t">
            <a:spAutoFit/>
          </a:bodyPr>
          <a:lstStyle/>
          <a:p>
            <a:pPr algn="ctr">
              <a:lnSpc>
                <a:spcPts val="4895"/>
              </a:lnSpc>
            </a:pPr>
            <a:r>
              <a:rPr lang="en-US" sz="4995" spc="-294">
                <a:solidFill>
                  <a:srgbClr val="263F6B"/>
                </a:solidFill>
                <a:latin typeface="Montserrat Ultra-Bold Italics"/>
              </a:rPr>
              <a:t>ECONOMIC IMPACT</a:t>
            </a:r>
          </a:p>
        </p:txBody>
      </p:sp>
      <p:sp>
        <p:nvSpPr>
          <p:cNvPr id="26" name="TextBox 26"/>
          <p:cNvSpPr txBox="1"/>
          <p:nvPr/>
        </p:nvSpPr>
        <p:spPr>
          <a:xfrm>
            <a:off x="1361478" y="7207250"/>
            <a:ext cx="3241123" cy="396875"/>
          </a:xfrm>
          <a:prstGeom prst="rect">
            <a:avLst/>
          </a:prstGeom>
        </p:spPr>
        <p:txBody>
          <a:bodyPr lIns="0" tIns="0" rIns="0" bIns="0" rtlCol="0" anchor="t">
            <a:spAutoFit/>
          </a:bodyPr>
          <a:lstStyle/>
          <a:p>
            <a:pPr algn="ctr">
              <a:lnSpc>
                <a:spcPts val="3250"/>
              </a:lnSpc>
            </a:pPr>
            <a:r>
              <a:rPr lang="en-US" sz="2500" spc="50">
                <a:solidFill>
                  <a:srgbClr val="FFFFFF"/>
                </a:solidFill>
                <a:latin typeface="Montserrat Ultra-Bold"/>
              </a:rPr>
              <a:t>Brochures</a:t>
            </a:r>
          </a:p>
        </p:txBody>
      </p:sp>
      <p:sp>
        <p:nvSpPr>
          <p:cNvPr id="27" name="TextBox 27"/>
          <p:cNvSpPr txBox="1"/>
          <p:nvPr/>
        </p:nvSpPr>
        <p:spPr>
          <a:xfrm>
            <a:off x="4607432" y="2462120"/>
            <a:ext cx="9584518" cy="1338580"/>
          </a:xfrm>
          <a:prstGeom prst="rect">
            <a:avLst/>
          </a:prstGeom>
        </p:spPr>
        <p:txBody>
          <a:bodyPr lIns="0" tIns="0" rIns="0" bIns="0" rtlCol="0" anchor="t">
            <a:spAutoFit/>
          </a:bodyPr>
          <a:lstStyle/>
          <a:p>
            <a:pPr algn="ctr">
              <a:lnSpc>
                <a:spcPts val="5329"/>
              </a:lnSpc>
            </a:pPr>
            <a:r>
              <a:rPr lang="en-US" sz="4099" spc="81">
                <a:solidFill>
                  <a:srgbClr val="FFFFFF"/>
                </a:solidFill>
                <a:latin typeface="Montserrat Ultra-Bold"/>
              </a:rPr>
              <a:t>Total Economic Impact from one Marketing Tool - Tour Texas</a:t>
            </a:r>
          </a:p>
        </p:txBody>
      </p:sp>
      <p:sp>
        <p:nvSpPr>
          <p:cNvPr id="28" name="TextBox 28"/>
          <p:cNvSpPr txBox="1"/>
          <p:nvPr/>
        </p:nvSpPr>
        <p:spPr>
          <a:xfrm>
            <a:off x="1361478" y="8042275"/>
            <a:ext cx="3241123" cy="1216025"/>
          </a:xfrm>
          <a:prstGeom prst="rect">
            <a:avLst/>
          </a:prstGeom>
        </p:spPr>
        <p:txBody>
          <a:bodyPr lIns="0" tIns="0" rIns="0" bIns="0" rtlCol="0" anchor="t">
            <a:spAutoFit/>
          </a:bodyPr>
          <a:lstStyle/>
          <a:p>
            <a:pPr algn="ctr">
              <a:lnSpc>
                <a:spcPts val="3250"/>
              </a:lnSpc>
            </a:pPr>
            <a:r>
              <a:rPr lang="en-US" sz="2500" spc="50">
                <a:solidFill>
                  <a:srgbClr val="FFFFFF"/>
                </a:solidFill>
                <a:latin typeface="Montserrat"/>
              </a:rPr>
              <a:t>Over 2,000 mailed to potential visitors &amp; residents</a:t>
            </a:r>
          </a:p>
        </p:txBody>
      </p:sp>
      <p:sp>
        <p:nvSpPr>
          <p:cNvPr id="29" name="TextBox 29"/>
          <p:cNvSpPr txBox="1"/>
          <p:nvPr/>
        </p:nvSpPr>
        <p:spPr>
          <a:xfrm>
            <a:off x="7523439" y="3804109"/>
            <a:ext cx="3241123" cy="662305"/>
          </a:xfrm>
          <a:prstGeom prst="rect">
            <a:avLst/>
          </a:prstGeom>
        </p:spPr>
        <p:txBody>
          <a:bodyPr lIns="0" tIns="0" rIns="0" bIns="0" rtlCol="0" anchor="t">
            <a:spAutoFit/>
          </a:bodyPr>
          <a:lstStyle/>
          <a:p>
            <a:pPr algn="ctr">
              <a:lnSpc>
                <a:spcPts val="5329"/>
              </a:lnSpc>
            </a:pPr>
            <a:r>
              <a:rPr lang="en-US" sz="4099" spc="81">
                <a:solidFill>
                  <a:srgbClr val="FFFFFF"/>
                </a:solidFill>
                <a:latin typeface="Montserrat"/>
              </a:rPr>
              <a:t>$260,458</a:t>
            </a:r>
          </a:p>
        </p:txBody>
      </p:sp>
      <p:sp>
        <p:nvSpPr>
          <p:cNvPr id="30" name="TextBox 30"/>
          <p:cNvSpPr txBox="1"/>
          <p:nvPr/>
        </p:nvSpPr>
        <p:spPr>
          <a:xfrm>
            <a:off x="7523439" y="7207250"/>
            <a:ext cx="3241123" cy="396875"/>
          </a:xfrm>
          <a:prstGeom prst="rect">
            <a:avLst/>
          </a:prstGeom>
        </p:spPr>
        <p:txBody>
          <a:bodyPr lIns="0" tIns="0" rIns="0" bIns="0" rtlCol="0" anchor="t">
            <a:spAutoFit/>
          </a:bodyPr>
          <a:lstStyle/>
          <a:p>
            <a:pPr algn="ctr">
              <a:lnSpc>
                <a:spcPts val="3250"/>
              </a:lnSpc>
            </a:pPr>
            <a:r>
              <a:rPr lang="en-US" sz="2500" spc="50">
                <a:solidFill>
                  <a:srgbClr val="FFFFFF"/>
                </a:solidFill>
                <a:latin typeface="Montserrat Ultra-Bold"/>
              </a:rPr>
              <a:t>Leads</a:t>
            </a:r>
          </a:p>
        </p:txBody>
      </p:sp>
      <p:sp>
        <p:nvSpPr>
          <p:cNvPr id="31" name="TextBox 31"/>
          <p:cNvSpPr txBox="1"/>
          <p:nvPr/>
        </p:nvSpPr>
        <p:spPr>
          <a:xfrm>
            <a:off x="7523439" y="8042275"/>
            <a:ext cx="3241123" cy="1216025"/>
          </a:xfrm>
          <a:prstGeom prst="rect">
            <a:avLst/>
          </a:prstGeom>
        </p:spPr>
        <p:txBody>
          <a:bodyPr lIns="0" tIns="0" rIns="0" bIns="0" rtlCol="0" anchor="t">
            <a:spAutoFit/>
          </a:bodyPr>
          <a:lstStyle/>
          <a:p>
            <a:pPr algn="ctr">
              <a:lnSpc>
                <a:spcPts val="3250"/>
              </a:lnSpc>
            </a:pPr>
            <a:r>
              <a:rPr lang="en-US" sz="2500" spc="50">
                <a:solidFill>
                  <a:srgbClr val="FFFFFF"/>
                </a:solidFill>
                <a:latin typeface="Montserrat"/>
              </a:rPr>
              <a:t>Over 780 leads from marketing efforts</a:t>
            </a:r>
          </a:p>
        </p:txBody>
      </p:sp>
      <p:sp>
        <p:nvSpPr>
          <p:cNvPr id="32" name="TextBox 32"/>
          <p:cNvSpPr txBox="1"/>
          <p:nvPr/>
        </p:nvSpPr>
        <p:spPr>
          <a:xfrm>
            <a:off x="13685399" y="7207250"/>
            <a:ext cx="3241123" cy="396875"/>
          </a:xfrm>
          <a:prstGeom prst="rect">
            <a:avLst/>
          </a:prstGeom>
        </p:spPr>
        <p:txBody>
          <a:bodyPr lIns="0" tIns="0" rIns="0" bIns="0" rtlCol="0" anchor="t">
            <a:spAutoFit/>
          </a:bodyPr>
          <a:lstStyle/>
          <a:p>
            <a:pPr algn="ctr">
              <a:lnSpc>
                <a:spcPts val="3250"/>
              </a:lnSpc>
            </a:pPr>
            <a:r>
              <a:rPr lang="en-US" sz="2500" spc="50">
                <a:solidFill>
                  <a:srgbClr val="FFFFFF"/>
                </a:solidFill>
                <a:latin typeface="Montserrat Ultra-Bold"/>
              </a:rPr>
              <a:t>Pageviews</a:t>
            </a:r>
          </a:p>
        </p:txBody>
      </p:sp>
      <p:sp>
        <p:nvSpPr>
          <p:cNvPr id="33" name="TextBox 33"/>
          <p:cNvSpPr txBox="1"/>
          <p:nvPr/>
        </p:nvSpPr>
        <p:spPr>
          <a:xfrm>
            <a:off x="13686580" y="8042275"/>
            <a:ext cx="3241123" cy="806450"/>
          </a:xfrm>
          <a:prstGeom prst="rect">
            <a:avLst/>
          </a:prstGeom>
        </p:spPr>
        <p:txBody>
          <a:bodyPr lIns="0" tIns="0" rIns="0" bIns="0" rtlCol="0" anchor="t">
            <a:spAutoFit/>
          </a:bodyPr>
          <a:lstStyle/>
          <a:p>
            <a:pPr algn="ctr">
              <a:lnSpc>
                <a:spcPts val="3250"/>
              </a:lnSpc>
            </a:pPr>
            <a:r>
              <a:rPr lang="en-US" sz="2500" spc="50">
                <a:solidFill>
                  <a:srgbClr val="FFFFFF"/>
                </a:solidFill>
                <a:latin typeface="Montserrat"/>
              </a:rPr>
              <a:t>Over 60,000 website page views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097305" y="3762412"/>
            <a:ext cx="25783492" cy="9586163"/>
          </a:xfrm>
          <a:prstGeom prst="rect">
            <a:avLst/>
          </a:prstGeom>
          <a:solidFill>
            <a:srgbClr val="545454">
              <a:alpha val="4706"/>
            </a:srgbClr>
          </a:solidFill>
        </p:spPr>
      </p:sp>
      <p:sp>
        <p:nvSpPr>
          <p:cNvPr id="3" name="Freeform 3"/>
          <p:cNvSpPr/>
          <p:nvPr/>
        </p:nvSpPr>
        <p:spPr>
          <a:xfrm>
            <a:off x="5060314" y="7183477"/>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697594" y="726721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AutoShape 5"/>
          <p:cNvSpPr/>
          <p:nvPr/>
        </p:nvSpPr>
        <p:spPr>
          <a:xfrm>
            <a:off x="1028700" y="9591065"/>
            <a:ext cx="16230600" cy="1351653"/>
          </a:xfrm>
          <a:prstGeom prst="rect">
            <a:avLst/>
          </a:prstGeom>
          <a:solidFill>
            <a:srgbClr val="7BAA5D"/>
          </a:solidFill>
        </p:spPr>
      </p:sp>
      <p:sp>
        <p:nvSpPr>
          <p:cNvPr id="6" name="AutoShape 6"/>
          <p:cNvSpPr/>
          <p:nvPr/>
        </p:nvSpPr>
        <p:spPr>
          <a:xfrm>
            <a:off x="1028700" y="-675827"/>
            <a:ext cx="16230600" cy="1351653"/>
          </a:xfrm>
          <a:prstGeom prst="rect">
            <a:avLst/>
          </a:prstGeom>
          <a:solidFill>
            <a:srgbClr val="7BAA5D"/>
          </a:solidFill>
        </p:spPr>
      </p:sp>
      <p:grpSp>
        <p:nvGrpSpPr>
          <p:cNvPr id="7" name="Group 7"/>
          <p:cNvGrpSpPr>
            <a:grpSpLocks noChangeAspect="1"/>
          </p:cNvGrpSpPr>
          <p:nvPr/>
        </p:nvGrpSpPr>
        <p:grpSpPr>
          <a:xfrm>
            <a:off x="7151768" y="3772994"/>
            <a:ext cx="3460330" cy="3460316"/>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2112" b="-2112"/>
              </a:stretch>
            </a:blipFill>
          </p:spPr>
        </p:sp>
      </p:grpSp>
      <p:grpSp>
        <p:nvGrpSpPr>
          <p:cNvPr id="9" name="Group 9"/>
          <p:cNvGrpSpPr>
            <a:grpSpLocks noChangeAspect="1"/>
          </p:cNvGrpSpPr>
          <p:nvPr/>
        </p:nvGrpSpPr>
        <p:grpSpPr>
          <a:xfrm>
            <a:off x="12480652" y="3858684"/>
            <a:ext cx="3470558" cy="3470544"/>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7463" r="-7463"/>
              </a:stretch>
            </a:blipFill>
          </p:spPr>
        </p:sp>
      </p:grpSp>
      <p:grpSp>
        <p:nvGrpSpPr>
          <p:cNvPr id="11" name="Group 11"/>
          <p:cNvGrpSpPr>
            <a:grpSpLocks noChangeAspect="1"/>
          </p:cNvGrpSpPr>
          <p:nvPr/>
        </p:nvGrpSpPr>
        <p:grpSpPr>
          <a:xfrm>
            <a:off x="1605511" y="3728687"/>
            <a:ext cx="3454803" cy="3454790"/>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1281" r="-1281"/>
              </a:stretch>
            </a:blipFill>
          </p:spPr>
        </p:sp>
      </p:grpSp>
      <p:sp>
        <p:nvSpPr>
          <p:cNvPr id="13" name="TextBox 13"/>
          <p:cNvSpPr txBox="1"/>
          <p:nvPr/>
        </p:nvSpPr>
        <p:spPr>
          <a:xfrm>
            <a:off x="4081315" y="1222510"/>
            <a:ext cx="10640781" cy="908294"/>
          </a:xfrm>
          <a:prstGeom prst="rect">
            <a:avLst/>
          </a:prstGeom>
        </p:spPr>
        <p:txBody>
          <a:bodyPr lIns="0" tIns="0" rIns="0" bIns="0" rtlCol="0" anchor="t">
            <a:spAutoFit/>
          </a:bodyPr>
          <a:lstStyle/>
          <a:p>
            <a:pPr algn="ctr">
              <a:lnSpc>
                <a:spcPts val="6801"/>
              </a:lnSpc>
            </a:pPr>
            <a:r>
              <a:rPr lang="en-US" sz="6940" spc="-409">
                <a:solidFill>
                  <a:srgbClr val="263F6B"/>
                </a:solidFill>
                <a:latin typeface="Montserrat Ultra-Bold Italics"/>
              </a:rPr>
              <a:t>2022 - 2023 HIGHLIGHTS</a:t>
            </a:r>
          </a:p>
        </p:txBody>
      </p:sp>
      <p:sp>
        <p:nvSpPr>
          <p:cNvPr id="14" name="TextBox 14"/>
          <p:cNvSpPr txBox="1"/>
          <p:nvPr/>
        </p:nvSpPr>
        <p:spPr>
          <a:xfrm>
            <a:off x="13348275" y="2746815"/>
            <a:ext cx="2311256" cy="806450"/>
          </a:xfrm>
          <a:prstGeom prst="rect">
            <a:avLst/>
          </a:prstGeom>
        </p:spPr>
        <p:txBody>
          <a:bodyPr lIns="0" tIns="0" rIns="0" bIns="0" rtlCol="0" anchor="t">
            <a:spAutoFit/>
          </a:bodyPr>
          <a:lstStyle/>
          <a:p>
            <a:pPr>
              <a:lnSpc>
                <a:spcPts val="3249"/>
              </a:lnSpc>
            </a:pPr>
            <a:r>
              <a:rPr lang="en-US" sz="2499" spc="49">
                <a:solidFill>
                  <a:srgbClr val="1E376D"/>
                </a:solidFill>
                <a:latin typeface="Montserrat"/>
              </a:rPr>
              <a:t>Attended Local Events</a:t>
            </a:r>
          </a:p>
        </p:txBody>
      </p:sp>
      <p:sp>
        <p:nvSpPr>
          <p:cNvPr id="15" name="TextBox 15"/>
          <p:cNvSpPr txBox="1"/>
          <p:nvPr/>
        </p:nvSpPr>
        <p:spPr>
          <a:xfrm>
            <a:off x="7203410" y="2732975"/>
            <a:ext cx="4143074" cy="806450"/>
          </a:xfrm>
          <a:prstGeom prst="rect">
            <a:avLst/>
          </a:prstGeom>
        </p:spPr>
        <p:txBody>
          <a:bodyPr lIns="0" tIns="0" rIns="0" bIns="0" rtlCol="0" anchor="t">
            <a:spAutoFit/>
          </a:bodyPr>
          <a:lstStyle/>
          <a:p>
            <a:pPr>
              <a:lnSpc>
                <a:spcPts val="3249"/>
              </a:lnSpc>
            </a:pPr>
            <a:r>
              <a:rPr lang="en-US" sz="2499" spc="49">
                <a:solidFill>
                  <a:srgbClr val="1E376D"/>
                </a:solidFill>
                <a:latin typeface="Montserrat"/>
              </a:rPr>
              <a:t>Partnered with Mesquite CVB to host Travel Expo</a:t>
            </a:r>
          </a:p>
        </p:txBody>
      </p:sp>
      <p:sp>
        <p:nvSpPr>
          <p:cNvPr id="16" name="TextBox 16"/>
          <p:cNvSpPr txBox="1"/>
          <p:nvPr/>
        </p:nvSpPr>
        <p:spPr>
          <a:xfrm>
            <a:off x="1745506" y="2732975"/>
            <a:ext cx="3575135" cy="806450"/>
          </a:xfrm>
          <a:prstGeom prst="rect">
            <a:avLst/>
          </a:prstGeom>
        </p:spPr>
        <p:txBody>
          <a:bodyPr lIns="0" tIns="0" rIns="0" bIns="0" rtlCol="0" anchor="t">
            <a:spAutoFit/>
          </a:bodyPr>
          <a:lstStyle/>
          <a:p>
            <a:pPr>
              <a:lnSpc>
                <a:spcPts val="3249"/>
              </a:lnSpc>
            </a:pPr>
            <a:r>
              <a:rPr lang="en-US" sz="2499" spc="49">
                <a:solidFill>
                  <a:srgbClr val="1E376D"/>
                </a:solidFill>
                <a:latin typeface="Montserrat"/>
              </a:rPr>
              <a:t>Introduced Skate the Lake to Rockwall</a:t>
            </a:r>
          </a:p>
        </p:txBody>
      </p:sp>
      <p:sp>
        <p:nvSpPr>
          <p:cNvPr id="17" name="TextBox 17"/>
          <p:cNvSpPr txBox="1"/>
          <p:nvPr/>
        </p:nvSpPr>
        <p:spPr>
          <a:xfrm>
            <a:off x="4221678" y="7514602"/>
            <a:ext cx="9320510" cy="2034159"/>
          </a:xfrm>
          <a:prstGeom prst="rect">
            <a:avLst/>
          </a:prstGeom>
        </p:spPr>
        <p:txBody>
          <a:bodyPr lIns="0" tIns="0" rIns="0" bIns="0" rtlCol="0" anchor="t">
            <a:spAutoFit/>
          </a:bodyPr>
          <a:lstStyle/>
          <a:p>
            <a:pPr algn="ctr">
              <a:lnSpc>
                <a:spcPts val="3243"/>
              </a:lnSpc>
            </a:pPr>
            <a:r>
              <a:rPr lang="en-US" sz="2300" spc="46">
                <a:solidFill>
                  <a:srgbClr val="1E376D"/>
                </a:solidFill>
                <a:latin typeface="Montserrat"/>
              </a:rPr>
              <a:t>Servicing</a:t>
            </a:r>
          </a:p>
          <a:p>
            <a:pPr algn="ctr">
              <a:lnSpc>
                <a:spcPts val="3243"/>
              </a:lnSpc>
            </a:pPr>
            <a:r>
              <a:rPr lang="en-US" sz="2300" spc="46">
                <a:solidFill>
                  <a:srgbClr val="1E376D"/>
                </a:solidFill>
                <a:latin typeface="Montserrat"/>
              </a:rPr>
              <a:t>Hosted booth at Rockwall Triathlon</a:t>
            </a:r>
          </a:p>
          <a:p>
            <a:pPr algn="ctr">
              <a:lnSpc>
                <a:spcPts val="3243"/>
              </a:lnSpc>
            </a:pPr>
            <a:r>
              <a:rPr lang="en-US" sz="2300" spc="46">
                <a:solidFill>
                  <a:srgbClr val="1E376D"/>
                </a:solidFill>
                <a:latin typeface="Montserrat"/>
              </a:rPr>
              <a:t>Hosted booth at the Downtown Rockwall Service Anniversary</a:t>
            </a:r>
          </a:p>
          <a:p>
            <a:pPr algn="ctr">
              <a:lnSpc>
                <a:spcPts val="3243"/>
              </a:lnSpc>
            </a:pPr>
            <a:r>
              <a:rPr lang="en-US" sz="2300" spc="46">
                <a:solidFill>
                  <a:srgbClr val="1E376D"/>
                </a:solidFill>
                <a:latin typeface="Montserrat"/>
              </a:rPr>
              <a:t>Attended Visit Rockwall Day at the State Fair</a:t>
            </a:r>
          </a:p>
          <a:p>
            <a:pPr algn="ctr">
              <a:lnSpc>
                <a:spcPts val="3243"/>
              </a:lnSpc>
            </a:pPr>
            <a:r>
              <a:rPr lang="en-US" sz="2300" spc="46">
                <a:solidFill>
                  <a:srgbClr val="1E376D"/>
                </a:solidFill>
                <a:latin typeface="Montserrat"/>
              </a:rPr>
              <a:t>Created &amp; Delivered welcome bags for conferences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580638" y="4204544"/>
            <a:ext cx="25783492" cy="9586163"/>
          </a:xfrm>
          <a:prstGeom prst="rect">
            <a:avLst/>
          </a:prstGeom>
          <a:solidFill>
            <a:srgbClr val="545454">
              <a:alpha val="4706"/>
            </a:srgbClr>
          </a:solidFill>
        </p:spPr>
      </p:sp>
      <p:sp>
        <p:nvSpPr>
          <p:cNvPr id="3" name="AutoShape 3"/>
          <p:cNvSpPr/>
          <p:nvPr/>
        </p:nvSpPr>
        <p:spPr>
          <a:xfrm rot="-8231889">
            <a:off x="-10109114" y="6176620"/>
            <a:ext cx="16230600" cy="10441156"/>
          </a:xfrm>
          <a:prstGeom prst="rect">
            <a:avLst/>
          </a:prstGeom>
          <a:solidFill>
            <a:srgbClr val="339BD6"/>
          </a:solidFill>
        </p:spPr>
      </p:sp>
      <p:sp>
        <p:nvSpPr>
          <p:cNvPr id="4" name="AutoShape 4"/>
          <p:cNvSpPr/>
          <p:nvPr/>
        </p:nvSpPr>
        <p:spPr>
          <a:xfrm rot="-8231889">
            <a:off x="-10507643" y="6538090"/>
            <a:ext cx="16230600" cy="10441156"/>
          </a:xfrm>
          <a:prstGeom prst="rect">
            <a:avLst/>
          </a:prstGeom>
          <a:solidFill>
            <a:srgbClr val="339BD6"/>
          </a:solidFill>
        </p:spPr>
      </p:sp>
      <p:sp>
        <p:nvSpPr>
          <p:cNvPr id="5" name="Freeform 5"/>
          <p:cNvSpPr/>
          <p:nvPr/>
        </p:nvSpPr>
        <p:spPr>
          <a:xfrm>
            <a:off x="1028700" y="1028700"/>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7452893" y="7316416"/>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730039" y="1733723"/>
            <a:ext cx="2556816" cy="2575547"/>
          </a:xfrm>
          <a:custGeom>
            <a:avLst/>
            <a:gdLst/>
            <a:ahLst/>
            <a:cxnLst/>
            <a:rect l="l" t="t" r="r" b="b"/>
            <a:pathLst>
              <a:path w="2556816" h="2575547">
                <a:moveTo>
                  <a:pt x="0" y="0"/>
                </a:moveTo>
                <a:lnTo>
                  <a:pt x="2556815" y="0"/>
                </a:lnTo>
                <a:lnTo>
                  <a:pt x="2556815" y="2575547"/>
                </a:lnTo>
                <a:lnTo>
                  <a:pt x="0" y="2575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1495181" y="3445596"/>
            <a:ext cx="5957712" cy="2796559"/>
          </a:xfrm>
          <a:custGeom>
            <a:avLst/>
            <a:gdLst/>
            <a:ahLst/>
            <a:cxnLst/>
            <a:rect l="l" t="t" r="r" b="b"/>
            <a:pathLst>
              <a:path w="5957712" h="2796559">
                <a:moveTo>
                  <a:pt x="0" y="0"/>
                </a:moveTo>
                <a:lnTo>
                  <a:pt x="5957712" y="0"/>
                </a:lnTo>
                <a:lnTo>
                  <a:pt x="5957712" y="2796559"/>
                </a:lnTo>
                <a:lnTo>
                  <a:pt x="0" y="2796559"/>
                </a:lnTo>
                <a:lnTo>
                  <a:pt x="0" y="0"/>
                </a:lnTo>
                <a:close/>
              </a:path>
            </a:pathLst>
          </a:custGeom>
          <a:blipFill>
            <a:blip r:embed="rId6"/>
            <a:stretch>
              <a:fillRect/>
            </a:stretch>
          </a:blipFill>
        </p:spPr>
      </p:sp>
      <p:sp>
        <p:nvSpPr>
          <p:cNvPr id="9" name="Freeform 9"/>
          <p:cNvSpPr/>
          <p:nvPr/>
        </p:nvSpPr>
        <p:spPr>
          <a:xfrm>
            <a:off x="1411746" y="2414226"/>
            <a:ext cx="8409157" cy="4400792"/>
          </a:xfrm>
          <a:custGeom>
            <a:avLst/>
            <a:gdLst/>
            <a:ahLst/>
            <a:cxnLst/>
            <a:rect l="l" t="t" r="r" b="b"/>
            <a:pathLst>
              <a:path w="8409157" h="4400792">
                <a:moveTo>
                  <a:pt x="0" y="0"/>
                </a:moveTo>
                <a:lnTo>
                  <a:pt x="8409158" y="0"/>
                </a:lnTo>
                <a:lnTo>
                  <a:pt x="8409158" y="4400793"/>
                </a:lnTo>
                <a:lnTo>
                  <a:pt x="0" y="4400793"/>
                </a:lnTo>
                <a:lnTo>
                  <a:pt x="0" y="0"/>
                </a:lnTo>
                <a:close/>
              </a:path>
            </a:pathLst>
          </a:custGeom>
          <a:blipFill>
            <a:blip r:embed="rId7"/>
            <a:stretch>
              <a:fillRect/>
            </a:stretch>
          </a:blipFill>
        </p:spPr>
      </p:sp>
      <p:sp>
        <p:nvSpPr>
          <p:cNvPr id="10" name="Freeform 10"/>
          <p:cNvSpPr/>
          <p:nvPr/>
        </p:nvSpPr>
        <p:spPr>
          <a:xfrm>
            <a:off x="4615017" y="5367437"/>
            <a:ext cx="5205887" cy="4919563"/>
          </a:xfrm>
          <a:custGeom>
            <a:avLst/>
            <a:gdLst/>
            <a:ahLst/>
            <a:cxnLst/>
            <a:rect l="l" t="t" r="r" b="b"/>
            <a:pathLst>
              <a:path w="5205887" h="4919563">
                <a:moveTo>
                  <a:pt x="0" y="0"/>
                </a:moveTo>
                <a:lnTo>
                  <a:pt x="5205887" y="0"/>
                </a:lnTo>
                <a:lnTo>
                  <a:pt x="5205887" y="4919563"/>
                </a:lnTo>
                <a:lnTo>
                  <a:pt x="0" y="4919563"/>
                </a:lnTo>
                <a:lnTo>
                  <a:pt x="0" y="0"/>
                </a:lnTo>
                <a:close/>
              </a:path>
            </a:pathLst>
          </a:custGeom>
          <a:blipFill>
            <a:blip r:embed="rId8"/>
            <a:stretch>
              <a:fillRect/>
            </a:stretch>
          </a:blipFill>
        </p:spPr>
      </p:sp>
      <p:sp>
        <p:nvSpPr>
          <p:cNvPr id="11" name="Freeform 11"/>
          <p:cNvSpPr/>
          <p:nvPr/>
        </p:nvSpPr>
        <p:spPr>
          <a:xfrm>
            <a:off x="10145420" y="7194645"/>
            <a:ext cx="7143432" cy="2750518"/>
          </a:xfrm>
          <a:custGeom>
            <a:avLst/>
            <a:gdLst/>
            <a:ahLst/>
            <a:cxnLst/>
            <a:rect l="l" t="t" r="r" b="b"/>
            <a:pathLst>
              <a:path w="7143432" h="2750518">
                <a:moveTo>
                  <a:pt x="0" y="0"/>
                </a:moveTo>
                <a:lnTo>
                  <a:pt x="7143433" y="0"/>
                </a:lnTo>
                <a:lnTo>
                  <a:pt x="7143433" y="2750519"/>
                </a:lnTo>
                <a:lnTo>
                  <a:pt x="0" y="2750519"/>
                </a:lnTo>
                <a:lnTo>
                  <a:pt x="0" y="0"/>
                </a:lnTo>
                <a:close/>
              </a:path>
            </a:pathLst>
          </a:custGeom>
          <a:blipFill>
            <a:blip r:embed="rId9"/>
            <a:stretch>
              <a:fillRect/>
            </a:stretch>
          </a:blipFill>
        </p:spPr>
      </p:sp>
      <p:sp>
        <p:nvSpPr>
          <p:cNvPr id="12" name="Freeform 12"/>
          <p:cNvSpPr/>
          <p:nvPr/>
        </p:nvSpPr>
        <p:spPr>
          <a:xfrm>
            <a:off x="5368990" y="1950118"/>
            <a:ext cx="5387613" cy="1861688"/>
          </a:xfrm>
          <a:custGeom>
            <a:avLst/>
            <a:gdLst/>
            <a:ahLst/>
            <a:cxnLst/>
            <a:rect l="l" t="t" r="r" b="b"/>
            <a:pathLst>
              <a:path w="5387613" h="1861688">
                <a:moveTo>
                  <a:pt x="0" y="0"/>
                </a:moveTo>
                <a:lnTo>
                  <a:pt x="5387612" y="0"/>
                </a:lnTo>
                <a:lnTo>
                  <a:pt x="5387612" y="1861688"/>
                </a:lnTo>
                <a:lnTo>
                  <a:pt x="0" y="1861688"/>
                </a:lnTo>
                <a:lnTo>
                  <a:pt x="0" y="0"/>
                </a:lnTo>
                <a:close/>
              </a:path>
            </a:pathLst>
          </a:custGeom>
          <a:blipFill>
            <a:blip r:embed="rId10"/>
            <a:stretch>
              <a:fillRect/>
            </a:stretch>
          </a:blipFill>
        </p:spPr>
      </p:sp>
      <p:sp>
        <p:nvSpPr>
          <p:cNvPr id="13" name="TextBox 13"/>
          <p:cNvSpPr txBox="1"/>
          <p:nvPr/>
        </p:nvSpPr>
        <p:spPr>
          <a:xfrm>
            <a:off x="7774920" y="514202"/>
            <a:ext cx="10212401" cy="978088"/>
          </a:xfrm>
          <a:prstGeom prst="rect">
            <a:avLst/>
          </a:prstGeom>
        </p:spPr>
        <p:txBody>
          <a:bodyPr lIns="0" tIns="0" rIns="0" bIns="0" rtlCol="0" anchor="t">
            <a:spAutoFit/>
          </a:bodyPr>
          <a:lstStyle/>
          <a:p>
            <a:pPr>
              <a:lnSpc>
                <a:spcPts val="7314"/>
              </a:lnSpc>
            </a:pPr>
            <a:r>
              <a:rPr lang="en-US" sz="7464" spc="-440">
                <a:solidFill>
                  <a:srgbClr val="263F6B"/>
                </a:solidFill>
                <a:latin typeface="Montserrat Ultra-Bold Italics"/>
              </a:rPr>
              <a:t>INDUSTRY PARTNERS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Freeform 3"/>
          <p:cNvSpPr/>
          <p:nvPr/>
        </p:nvSpPr>
        <p:spPr>
          <a:xfrm flipH="1">
            <a:off x="6305562" y="-995510"/>
            <a:ext cx="12278020" cy="12278020"/>
          </a:xfrm>
          <a:custGeom>
            <a:avLst/>
            <a:gdLst/>
            <a:ahLst/>
            <a:cxnLst/>
            <a:rect l="l" t="t" r="r" b="b"/>
            <a:pathLst>
              <a:path w="12278020" h="12278020">
                <a:moveTo>
                  <a:pt x="12278019" y="0"/>
                </a:moveTo>
                <a:lnTo>
                  <a:pt x="0" y="0"/>
                </a:lnTo>
                <a:lnTo>
                  <a:pt x="0" y="12278020"/>
                </a:lnTo>
                <a:lnTo>
                  <a:pt x="12278019" y="12278020"/>
                </a:lnTo>
                <a:lnTo>
                  <a:pt x="12278019"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4" name="AutoShape 4"/>
          <p:cNvSpPr/>
          <p:nvPr/>
        </p:nvSpPr>
        <p:spPr>
          <a:xfrm>
            <a:off x="1028700" y="3703457"/>
            <a:ext cx="16230600" cy="5554843"/>
          </a:xfrm>
          <a:prstGeom prst="rect">
            <a:avLst/>
          </a:prstGeom>
          <a:solidFill>
            <a:srgbClr val="60BEE3"/>
          </a:solidFill>
        </p:spPr>
      </p:sp>
      <p:sp>
        <p:nvSpPr>
          <p:cNvPr id="5" name="Freeform 5"/>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2444374" y="2545098"/>
            <a:ext cx="13399251" cy="5196805"/>
          </a:xfrm>
          <a:custGeom>
            <a:avLst/>
            <a:gdLst/>
            <a:ahLst/>
            <a:cxnLst/>
            <a:rect l="l" t="t" r="r" b="b"/>
            <a:pathLst>
              <a:path w="13399251" h="5196805">
                <a:moveTo>
                  <a:pt x="0" y="0"/>
                </a:moveTo>
                <a:lnTo>
                  <a:pt x="13399252" y="0"/>
                </a:lnTo>
                <a:lnTo>
                  <a:pt x="13399252" y="5196804"/>
                </a:lnTo>
                <a:lnTo>
                  <a:pt x="0" y="5196804"/>
                </a:lnTo>
                <a:lnTo>
                  <a:pt x="0" y="0"/>
                </a:lnTo>
                <a:close/>
              </a:path>
            </a:pathLst>
          </a:custGeom>
          <a:blipFill>
            <a:blip r:embed="rId6"/>
            <a:stretch>
              <a:fillRect/>
            </a:stretch>
          </a:blipFill>
        </p:spPr>
      </p:sp>
      <p:sp>
        <p:nvSpPr>
          <p:cNvPr id="7" name="TextBox 7"/>
          <p:cNvSpPr txBox="1"/>
          <p:nvPr/>
        </p:nvSpPr>
        <p:spPr>
          <a:xfrm>
            <a:off x="1028700" y="1200150"/>
            <a:ext cx="5935366" cy="1077849"/>
          </a:xfrm>
          <a:prstGeom prst="rect">
            <a:avLst/>
          </a:prstGeom>
        </p:spPr>
        <p:txBody>
          <a:bodyPr lIns="0" tIns="0" rIns="0" bIns="0" rtlCol="0" anchor="t">
            <a:spAutoFit/>
          </a:bodyPr>
          <a:lstStyle/>
          <a:p>
            <a:pPr>
              <a:lnSpc>
                <a:spcPts val="8071"/>
              </a:lnSpc>
            </a:pPr>
            <a:r>
              <a:rPr lang="en-US" sz="8236" spc="-485">
                <a:solidFill>
                  <a:srgbClr val="62A945"/>
                </a:solidFill>
                <a:latin typeface="Montserrat Bold"/>
              </a:rPr>
              <a:t>NEW LOGO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Freeform 3"/>
          <p:cNvSpPr/>
          <p:nvPr/>
        </p:nvSpPr>
        <p:spPr>
          <a:xfrm>
            <a:off x="15476242" y="885242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8252471" y="1733418"/>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372885" y="2388671"/>
            <a:ext cx="7879586" cy="5176948"/>
            <a:chOff x="0" y="0"/>
            <a:chExt cx="2075282" cy="1363476"/>
          </a:xfrm>
        </p:grpSpPr>
        <p:sp>
          <p:nvSpPr>
            <p:cNvPr id="6" name="Freeform 6"/>
            <p:cNvSpPr/>
            <p:nvPr/>
          </p:nvSpPr>
          <p:spPr>
            <a:xfrm>
              <a:off x="0" y="0"/>
              <a:ext cx="2075282" cy="1363476"/>
            </a:xfrm>
            <a:custGeom>
              <a:avLst/>
              <a:gdLst/>
              <a:ahLst/>
              <a:cxnLst/>
              <a:rect l="l" t="t" r="r" b="b"/>
              <a:pathLst>
                <a:path w="2075282" h="1363476">
                  <a:moveTo>
                    <a:pt x="50109" y="0"/>
                  </a:moveTo>
                  <a:lnTo>
                    <a:pt x="2025173" y="0"/>
                  </a:lnTo>
                  <a:cubicBezTo>
                    <a:pt x="2052847" y="0"/>
                    <a:pt x="2075282" y="22435"/>
                    <a:pt x="2075282" y="50109"/>
                  </a:cubicBezTo>
                  <a:lnTo>
                    <a:pt x="2075282" y="1313367"/>
                  </a:lnTo>
                  <a:cubicBezTo>
                    <a:pt x="2075282" y="1341041"/>
                    <a:pt x="2052847" y="1363476"/>
                    <a:pt x="2025173" y="1363476"/>
                  </a:cubicBezTo>
                  <a:lnTo>
                    <a:pt x="50109" y="1363476"/>
                  </a:lnTo>
                  <a:cubicBezTo>
                    <a:pt x="22435" y="1363476"/>
                    <a:pt x="0" y="1341041"/>
                    <a:pt x="0" y="1313367"/>
                  </a:cubicBezTo>
                  <a:lnTo>
                    <a:pt x="0" y="50109"/>
                  </a:lnTo>
                  <a:cubicBezTo>
                    <a:pt x="0" y="22435"/>
                    <a:pt x="22435" y="0"/>
                    <a:pt x="50109" y="0"/>
                  </a:cubicBezTo>
                  <a:close/>
                </a:path>
              </a:pathLst>
            </a:custGeom>
            <a:solidFill>
              <a:srgbClr val="7BAA5D"/>
            </a:solidFill>
          </p:spPr>
        </p:sp>
        <p:sp>
          <p:nvSpPr>
            <p:cNvPr id="7" name="TextBox 7"/>
            <p:cNvSpPr txBox="1"/>
            <p:nvPr/>
          </p:nvSpPr>
          <p:spPr>
            <a:xfrm>
              <a:off x="0" y="-123825"/>
              <a:ext cx="812800" cy="936625"/>
            </a:xfrm>
            <a:prstGeom prst="rect">
              <a:avLst/>
            </a:prstGeom>
          </p:spPr>
          <p:txBody>
            <a:bodyPr lIns="50800" tIns="50800" rIns="50800" bIns="50800" rtlCol="0" anchor="ctr"/>
            <a:lstStyle/>
            <a:p>
              <a:pPr algn="ctr">
                <a:lnSpc>
                  <a:spcPts val="4349"/>
                </a:lnSpc>
              </a:pPr>
              <a:endParaRPr/>
            </a:p>
          </p:txBody>
        </p:sp>
      </p:grpSp>
      <p:grpSp>
        <p:nvGrpSpPr>
          <p:cNvPr id="8" name="Group 8"/>
          <p:cNvGrpSpPr/>
          <p:nvPr/>
        </p:nvGrpSpPr>
        <p:grpSpPr>
          <a:xfrm>
            <a:off x="8919182" y="4431094"/>
            <a:ext cx="8146420" cy="5782718"/>
            <a:chOff x="0" y="0"/>
            <a:chExt cx="2145559" cy="1523020"/>
          </a:xfrm>
        </p:grpSpPr>
        <p:sp>
          <p:nvSpPr>
            <p:cNvPr id="9" name="Freeform 9"/>
            <p:cNvSpPr/>
            <p:nvPr/>
          </p:nvSpPr>
          <p:spPr>
            <a:xfrm>
              <a:off x="0" y="0"/>
              <a:ext cx="2145559" cy="1523020"/>
            </a:xfrm>
            <a:custGeom>
              <a:avLst/>
              <a:gdLst/>
              <a:ahLst/>
              <a:cxnLst/>
              <a:rect l="l" t="t" r="r" b="b"/>
              <a:pathLst>
                <a:path w="2145559" h="1523020">
                  <a:moveTo>
                    <a:pt x="48468" y="0"/>
                  </a:moveTo>
                  <a:lnTo>
                    <a:pt x="2097092" y="0"/>
                  </a:lnTo>
                  <a:cubicBezTo>
                    <a:pt x="2109946" y="0"/>
                    <a:pt x="2122274" y="5106"/>
                    <a:pt x="2131363" y="14196"/>
                  </a:cubicBezTo>
                  <a:cubicBezTo>
                    <a:pt x="2140453" y="23285"/>
                    <a:pt x="2145559" y="35613"/>
                    <a:pt x="2145559" y="48468"/>
                  </a:cubicBezTo>
                  <a:lnTo>
                    <a:pt x="2145559" y="1474553"/>
                  </a:lnTo>
                  <a:cubicBezTo>
                    <a:pt x="2145559" y="1487407"/>
                    <a:pt x="2140453" y="1499735"/>
                    <a:pt x="2131363" y="1508824"/>
                  </a:cubicBezTo>
                  <a:cubicBezTo>
                    <a:pt x="2122274" y="1517914"/>
                    <a:pt x="2109946" y="1523020"/>
                    <a:pt x="2097092" y="1523020"/>
                  </a:cubicBezTo>
                  <a:lnTo>
                    <a:pt x="48468" y="1523020"/>
                  </a:lnTo>
                  <a:cubicBezTo>
                    <a:pt x="35613" y="1523020"/>
                    <a:pt x="23285" y="1517914"/>
                    <a:pt x="14196" y="1508824"/>
                  </a:cubicBezTo>
                  <a:cubicBezTo>
                    <a:pt x="5106" y="1499735"/>
                    <a:pt x="0" y="1487407"/>
                    <a:pt x="0" y="1474553"/>
                  </a:cubicBezTo>
                  <a:lnTo>
                    <a:pt x="0" y="48468"/>
                  </a:lnTo>
                  <a:cubicBezTo>
                    <a:pt x="0" y="35613"/>
                    <a:pt x="5106" y="23285"/>
                    <a:pt x="14196" y="14196"/>
                  </a:cubicBezTo>
                  <a:cubicBezTo>
                    <a:pt x="23285" y="5106"/>
                    <a:pt x="35613" y="0"/>
                    <a:pt x="48468" y="0"/>
                  </a:cubicBezTo>
                  <a:close/>
                </a:path>
              </a:pathLst>
            </a:custGeom>
            <a:solidFill>
              <a:srgbClr val="7BAA5D"/>
            </a:solidFill>
          </p:spPr>
        </p:sp>
        <p:sp>
          <p:nvSpPr>
            <p:cNvPr id="10" name="TextBox 10"/>
            <p:cNvSpPr txBox="1"/>
            <p:nvPr/>
          </p:nvSpPr>
          <p:spPr>
            <a:xfrm>
              <a:off x="0" y="-123825"/>
              <a:ext cx="812800" cy="936625"/>
            </a:xfrm>
            <a:prstGeom prst="rect">
              <a:avLst/>
            </a:prstGeom>
          </p:spPr>
          <p:txBody>
            <a:bodyPr lIns="50800" tIns="50800" rIns="50800" bIns="50800" rtlCol="0" anchor="ctr"/>
            <a:lstStyle/>
            <a:p>
              <a:pPr algn="ctr">
                <a:lnSpc>
                  <a:spcPts val="4349"/>
                </a:lnSpc>
              </a:pPr>
              <a:endParaRPr/>
            </a:p>
          </p:txBody>
        </p:sp>
      </p:grpSp>
      <p:sp>
        <p:nvSpPr>
          <p:cNvPr id="11" name="TextBox 11"/>
          <p:cNvSpPr txBox="1"/>
          <p:nvPr/>
        </p:nvSpPr>
        <p:spPr>
          <a:xfrm>
            <a:off x="2308716" y="507414"/>
            <a:ext cx="13167526" cy="1016454"/>
          </a:xfrm>
          <a:prstGeom prst="rect">
            <a:avLst/>
          </a:prstGeom>
        </p:spPr>
        <p:txBody>
          <a:bodyPr lIns="0" tIns="0" rIns="0" bIns="0" rtlCol="0" anchor="t">
            <a:spAutoFit/>
          </a:bodyPr>
          <a:lstStyle/>
          <a:p>
            <a:pPr>
              <a:lnSpc>
                <a:spcPts val="7588"/>
              </a:lnSpc>
            </a:pPr>
            <a:r>
              <a:rPr lang="en-US" sz="7743" spc="-456">
                <a:solidFill>
                  <a:srgbClr val="263F6B"/>
                </a:solidFill>
                <a:latin typeface="Montserrat Ultra-Bold Italics"/>
              </a:rPr>
              <a:t>2024 OBJECTIVES &amp; GOALS</a:t>
            </a:r>
          </a:p>
        </p:txBody>
      </p:sp>
      <p:sp>
        <p:nvSpPr>
          <p:cNvPr id="12" name="TextBox 12"/>
          <p:cNvSpPr txBox="1"/>
          <p:nvPr/>
        </p:nvSpPr>
        <p:spPr>
          <a:xfrm>
            <a:off x="3151299" y="2500695"/>
            <a:ext cx="2073573" cy="431800"/>
          </a:xfrm>
          <a:prstGeom prst="rect">
            <a:avLst/>
          </a:prstGeom>
        </p:spPr>
        <p:txBody>
          <a:bodyPr lIns="0" tIns="0" rIns="0" bIns="0" rtlCol="0" anchor="t">
            <a:spAutoFit/>
          </a:bodyPr>
          <a:lstStyle/>
          <a:p>
            <a:pPr algn="ctr">
              <a:lnSpc>
                <a:spcPts val="3499"/>
              </a:lnSpc>
            </a:pPr>
            <a:r>
              <a:rPr lang="en-US" sz="2499">
                <a:solidFill>
                  <a:srgbClr val="1E376D"/>
                </a:solidFill>
                <a:latin typeface="Georgia"/>
              </a:rPr>
              <a:t>OBJECTIVESs</a:t>
            </a:r>
          </a:p>
        </p:txBody>
      </p:sp>
      <p:sp>
        <p:nvSpPr>
          <p:cNvPr id="13" name="TextBox 13"/>
          <p:cNvSpPr txBox="1"/>
          <p:nvPr/>
        </p:nvSpPr>
        <p:spPr>
          <a:xfrm>
            <a:off x="10410362" y="4702175"/>
            <a:ext cx="6141059" cy="457836"/>
          </a:xfrm>
          <a:prstGeom prst="rect">
            <a:avLst/>
          </a:prstGeom>
        </p:spPr>
        <p:txBody>
          <a:bodyPr lIns="0" tIns="0" rIns="0" bIns="0" rtlCol="0" anchor="t">
            <a:spAutoFit/>
          </a:bodyPr>
          <a:lstStyle/>
          <a:p>
            <a:pPr algn="ctr">
              <a:lnSpc>
                <a:spcPts val="3639"/>
              </a:lnSpc>
            </a:pPr>
            <a:r>
              <a:rPr lang="en-US" sz="2599">
                <a:solidFill>
                  <a:srgbClr val="1E376D"/>
                </a:solidFill>
                <a:latin typeface="Georgia"/>
              </a:rPr>
              <a:t>Goals</a:t>
            </a:r>
          </a:p>
        </p:txBody>
      </p:sp>
      <p:sp>
        <p:nvSpPr>
          <p:cNvPr id="14" name="TextBox 14"/>
          <p:cNvSpPr txBox="1"/>
          <p:nvPr/>
        </p:nvSpPr>
        <p:spPr>
          <a:xfrm>
            <a:off x="9285365" y="4916805"/>
            <a:ext cx="7266056" cy="2816225"/>
          </a:xfrm>
          <a:prstGeom prst="rect">
            <a:avLst/>
          </a:prstGeom>
        </p:spPr>
        <p:txBody>
          <a:bodyPr lIns="0" tIns="0" rIns="0" bIns="0" rtlCol="0" anchor="t">
            <a:spAutoFit/>
          </a:bodyPr>
          <a:lstStyle/>
          <a:p>
            <a:pPr>
              <a:lnSpc>
                <a:spcPts val="2799"/>
              </a:lnSpc>
            </a:pPr>
            <a:r>
              <a:rPr lang="en-US" sz="1999">
                <a:solidFill>
                  <a:srgbClr val="1E376D"/>
                </a:solidFill>
                <a:latin typeface="Rockwell"/>
              </a:rPr>
              <a:t>Short Term:</a:t>
            </a:r>
          </a:p>
          <a:p>
            <a:pPr marL="431799" lvl="1" indent="-215899">
              <a:lnSpc>
                <a:spcPts val="2799"/>
              </a:lnSpc>
              <a:buFont typeface="Arial"/>
              <a:buChar char="•"/>
            </a:pPr>
            <a:r>
              <a:rPr lang="en-US" sz="1999">
                <a:solidFill>
                  <a:srgbClr val="1E376D"/>
                </a:solidFill>
                <a:latin typeface="Rockwell"/>
              </a:rPr>
              <a:t>Increase photo &amp; video library </a:t>
            </a:r>
          </a:p>
          <a:p>
            <a:pPr marL="431799" lvl="1" indent="-215899">
              <a:lnSpc>
                <a:spcPts val="2799"/>
              </a:lnSpc>
              <a:buFont typeface="Arial"/>
              <a:buChar char="•"/>
            </a:pPr>
            <a:r>
              <a:rPr lang="en-US" sz="1999">
                <a:solidFill>
                  <a:srgbClr val="1E376D"/>
                </a:solidFill>
                <a:latin typeface="Rockwell"/>
              </a:rPr>
              <a:t>Reach our projected social media growth</a:t>
            </a:r>
          </a:p>
          <a:p>
            <a:pPr marL="431799" lvl="1" indent="-215899">
              <a:lnSpc>
                <a:spcPts val="2799"/>
              </a:lnSpc>
              <a:buFont typeface="Arial"/>
              <a:buChar char="•"/>
            </a:pPr>
            <a:r>
              <a:rPr lang="en-US" sz="1999">
                <a:solidFill>
                  <a:srgbClr val="1E376D"/>
                </a:solidFill>
                <a:latin typeface="Rockwell"/>
              </a:rPr>
              <a:t>Leave a positive impression on visitors so they want to return</a:t>
            </a:r>
          </a:p>
          <a:p>
            <a:pPr marL="431799" lvl="1" indent="-215899">
              <a:lnSpc>
                <a:spcPts val="2799"/>
              </a:lnSpc>
              <a:buFont typeface="Arial"/>
              <a:buChar char="•"/>
            </a:pPr>
            <a:r>
              <a:rPr lang="en-US" sz="1999">
                <a:solidFill>
                  <a:srgbClr val="1E376D"/>
                </a:solidFill>
                <a:latin typeface="Rockwell"/>
              </a:rPr>
              <a:t>Facilitate site visits to Rockwall for the purpose of engaging meeting planners and cultivating local business relations</a:t>
            </a:r>
          </a:p>
        </p:txBody>
      </p:sp>
      <p:sp>
        <p:nvSpPr>
          <p:cNvPr id="15" name="TextBox 15"/>
          <p:cNvSpPr txBox="1"/>
          <p:nvPr/>
        </p:nvSpPr>
        <p:spPr>
          <a:xfrm>
            <a:off x="9214682" y="7799705"/>
            <a:ext cx="7407421" cy="2111375"/>
          </a:xfrm>
          <a:prstGeom prst="rect">
            <a:avLst/>
          </a:prstGeom>
        </p:spPr>
        <p:txBody>
          <a:bodyPr lIns="0" tIns="0" rIns="0" bIns="0" rtlCol="0" anchor="t">
            <a:spAutoFit/>
          </a:bodyPr>
          <a:lstStyle/>
          <a:p>
            <a:pPr>
              <a:lnSpc>
                <a:spcPts val="2799"/>
              </a:lnSpc>
            </a:pPr>
            <a:r>
              <a:rPr lang="en-US" sz="1999">
                <a:solidFill>
                  <a:srgbClr val="1E376D"/>
                </a:solidFill>
                <a:latin typeface="Rockwell"/>
              </a:rPr>
              <a:t>Long Term:</a:t>
            </a:r>
          </a:p>
          <a:p>
            <a:pPr marL="431797" lvl="1" indent="-215899">
              <a:lnSpc>
                <a:spcPts val="2799"/>
              </a:lnSpc>
              <a:buFont typeface="Arial"/>
              <a:buChar char="•"/>
            </a:pPr>
            <a:r>
              <a:rPr lang="en-US" sz="1999">
                <a:solidFill>
                  <a:srgbClr val="1E376D"/>
                </a:solidFill>
                <a:latin typeface="Rockwell"/>
              </a:rPr>
              <a:t>Increase hotel nights </a:t>
            </a:r>
          </a:p>
          <a:p>
            <a:pPr marL="431797" lvl="1" indent="-215899">
              <a:lnSpc>
                <a:spcPts val="2799"/>
              </a:lnSpc>
              <a:buFont typeface="Arial"/>
              <a:buChar char="•"/>
            </a:pPr>
            <a:r>
              <a:rPr lang="en-US" sz="1999">
                <a:solidFill>
                  <a:srgbClr val="1E376D"/>
                </a:solidFill>
                <a:latin typeface="Rockwell"/>
              </a:rPr>
              <a:t>Increase brand awareness of Visit Rockwall</a:t>
            </a:r>
          </a:p>
          <a:p>
            <a:pPr marL="431797" lvl="1" indent="-215899">
              <a:lnSpc>
                <a:spcPts val="2799"/>
              </a:lnSpc>
              <a:buFont typeface="Arial"/>
              <a:buChar char="•"/>
            </a:pPr>
            <a:r>
              <a:rPr lang="en-US" sz="1999">
                <a:solidFill>
                  <a:srgbClr val="1E376D"/>
                </a:solidFill>
                <a:latin typeface="Rockwell"/>
              </a:rPr>
              <a:t>Proactively secure future conferences and sports events years un advance to strengthen Rockwall’s success &amp; ensure a sustained stream of business</a:t>
            </a:r>
          </a:p>
        </p:txBody>
      </p:sp>
      <p:sp>
        <p:nvSpPr>
          <p:cNvPr id="16" name="TextBox 16"/>
          <p:cNvSpPr txBox="1"/>
          <p:nvPr/>
        </p:nvSpPr>
        <p:spPr>
          <a:xfrm>
            <a:off x="372885" y="3053715"/>
            <a:ext cx="7630400" cy="4088130"/>
          </a:xfrm>
          <a:prstGeom prst="rect">
            <a:avLst/>
          </a:prstGeom>
        </p:spPr>
        <p:txBody>
          <a:bodyPr lIns="0" tIns="0" rIns="0" bIns="0" rtlCol="0" anchor="t">
            <a:spAutoFit/>
          </a:bodyPr>
          <a:lstStyle/>
          <a:p>
            <a:pPr marL="388620" lvl="1" indent="-194310">
              <a:lnSpc>
                <a:spcPts val="2520"/>
              </a:lnSpc>
              <a:buFont typeface="Arial"/>
              <a:buChar char="•"/>
            </a:pPr>
            <a:r>
              <a:rPr lang="en-US" sz="1800">
                <a:solidFill>
                  <a:srgbClr val="000000"/>
                </a:solidFill>
                <a:latin typeface="Georgia"/>
              </a:rPr>
              <a:t>Work closely with hotels, meeting planners and groups to attract events</a:t>
            </a:r>
          </a:p>
          <a:p>
            <a:pPr marL="388620" lvl="1" indent="-194310">
              <a:lnSpc>
                <a:spcPts val="2520"/>
              </a:lnSpc>
              <a:buFont typeface="Arial"/>
              <a:buChar char="•"/>
            </a:pPr>
            <a:r>
              <a:rPr lang="en-US" sz="1800">
                <a:solidFill>
                  <a:srgbClr val="000000"/>
                </a:solidFill>
                <a:latin typeface="Georgia"/>
              </a:rPr>
              <a:t>Continue partnerships with hoteliers and local attractions </a:t>
            </a:r>
          </a:p>
          <a:p>
            <a:pPr marL="388620" lvl="1" indent="-194310">
              <a:lnSpc>
                <a:spcPts val="2520"/>
              </a:lnSpc>
              <a:buFont typeface="Arial"/>
              <a:buChar char="•"/>
            </a:pPr>
            <a:r>
              <a:rPr lang="en-US" sz="1800">
                <a:solidFill>
                  <a:srgbClr val="000000"/>
                </a:solidFill>
                <a:latin typeface="Georgia"/>
              </a:rPr>
              <a:t>Build Relationships</a:t>
            </a:r>
          </a:p>
          <a:p>
            <a:pPr marL="388620" lvl="1" indent="-194310">
              <a:lnSpc>
                <a:spcPts val="2520"/>
              </a:lnSpc>
              <a:buFont typeface="Arial"/>
              <a:buChar char="•"/>
            </a:pPr>
            <a:r>
              <a:rPr lang="en-US" sz="1800">
                <a:solidFill>
                  <a:srgbClr val="000000"/>
                </a:solidFill>
                <a:latin typeface="Georgia"/>
              </a:rPr>
              <a:t>Marketing program includes </a:t>
            </a:r>
          </a:p>
          <a:p>
            <a:pPr marL="777240" lvl="2" indent="-259080">
              <a:lnSpc>
                <a:spcPts val="2520"/>
              </a:lnSpc>
              <a:buFont typeface="Arial"/>
              <a:buChar char="⚬"/>
            </a:pPr>
            <a:r>
              <a:rPr lang="en-US" sz="1800">
                <a:solidFill>
                  <a:srgbClr val="000000"/>
                </a:solidFill>
                <a:latin typeface="Georgia"/>
              </a:rPr>
              <a:t>Conventions</a:t>
            </a:r>
          </a:p>
          <a:p>
            <a:pPr marL="777240" lvl="2" indent="-259080">
              <a:lnSpc>
                <a:spcPts val="2520"/>
              </a:lnSpc>
              <a:buFont typeface="Arial"/>
              <a:buChar char="⚬"/>
            </a:pPr>
            <a:r>
              <a:rPr lang="en-US" sz="1800">
                <a:solidFill>
                  <a:srgbClr val="000000"/>
                </a:solidFill>
                <a:latin typeface="Georgia"/>
              </a:rPr>
              <a:t>Sports </a:t>
            </a:r>
          </a:p>
          <a:p>
            <a:pPr marL="777240" lvl="2" indent="-259080">
              <a:lnSpc>
                <a:spcPts val="2520"/>
              </a:lnSpc>
              <a:buFont typeface="Arial"/>
              <a:buChar char="⚬"/>
            </a:pPr>
            <a:r>
              <a:rPr lang="en-US" sz="1800">
                <a:solidFill>
                  <a:srgbClr val="000000"/>
                </a:solidFill>
                <a:latin typeface="Georgia"/>
              </a:rPr>
              <a:t>Tourism sales</a:t>
            </a:r>
          </a:p>
          <a:p>
            <a:pPr marL="777240" lvl="2" indent="-259080">
              <a:lnSpc>
                <a:spcPts val="2520"/>
              </a:lnSpc>
              <a:buFont typeface="Arial"/>
              <a:buChar char="⚬"/>
            </a:pPr>
            <a:r>
              <a:rPr lang="en-US" sz="1800">
                <a:solidFill>
                  <a:srgbClr val="000000"/>
                </a:solidFill>
                <a:latin typeface="Georgia"/>
              </a:rPr>
              <a:t>Convention Servicing</a:t>
            </a:r>
          </a:p>
          <a:p>
            <a:pPr marL="777240" lvl="2" indent="-259080">
              <a:lnSpc>
                <a:spcPts val="2520"/>
              </a:lnSpc>
              <a:buFont typeface="Arial"/>
              <a:buChar char="⚬"/>
            </a:pPr>
            <a:r>
              <a:rPr lang="en-US" sz="1800">
                <a:solidFill>
                  <a:srgbClr val="000000"/>
                </a:solidFill>
                <a:latin typeface="Georgia"/>
              </a:rPr>
              <a:t>Visitor Services </a:t>
            </a:r>
          </a:p>
          <a:p>
            <a:pPr marL="777240" lvl="2" indent="-259080">
              <a:lnSpc>
                <a:spcPts val="2520"/>
              </a:lnSpc>
              <a:buFont typeface="Arial"/>
              <a:buChar char="⚬"/>
            </a:pPr>
            <a:r>
              <a:rPr lang="en-US" sz="1800">
                <a:solidFill>
                  <a:srgbClr val="000000"/>
                </a:solidFill>
                <a:latin typeface="Georgia"/>
              </a:rPr>
              <a:t>Advertising</a:t>
            </a:r>
          </a:p>
          <a:p>
            <a:pPr marL="777240" lvl="2" indent="-259080">
              <a:lnSpc>
                <a:spcPts val="2520"/>
              </a:lnSpc>
              <a:buFont typeface="Arial"/>
              <a:buChar char="⚬"/>
            </a:pPr>
            <a:r>
              <a:rPr lang="en-US" sz="1800">
                <a:solidFill>
                  <a:srgbClr val="000000"/>
                </a:solidFill>
                <a:latin typeface="Georgia"/>
              </a:rPr>
              <a:t>Public Relations </a:t>
            </a:r>
          </a:p>
          <a:p>
            <a:pPr marL="777240" lvl="2" indent="-259080">
              <a:lnSpc>
                <a:spcPts val="2520"/>
              </a:lnSpc>
              <a:buFont typeface="Arial"/>
              <a:buChar char="⚬"/>
            </a:pPr>
            <a:r>
              <a:rPr lang="en-US" sz="1800">
                <a:solidFill>
                  <a:srgbClr val="000000"/>
                </a:solidFill>
                <a:latin typeface="Georgia"/>
              </a:rPr>
              <a:t>Publicity</a:t>
            </a:r>
          </a:p>
          <a:p>
            <a:pPr marL="777240" lvl="2" indent="-259080" algn="l">
              <a:lnSpc>
                <a:spcPts val="2520"/>
              </a:lnSpc>
              <a:buFont typeface="Arial"/>
              <a:buChar char="⚬"/>
            </a:pPr>
            <a:r>
              <a:rPr lang="en-US" sz="1800">
                <a:solidFill>
                  <a:srgbClr val="000000"/>
                </a:solidFill>
                <a:latin typeface="Georgia"/>
              </a:rPr>
              <a:t>Distribution of Information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Freeform 3"/>
          <p:cNvSpPr/>
          <p:nvPr/>
        </p:nvSpPr>
        <p:spPr>
          <a:xfrm flipH="1">
            <a:off x="6305562" y="-995510"/>
            <a:ext cx="12278020" cy="12278020"/>
          </a:xfrm>
          <a:custGeom>
            <a:avLst/>
            <a:gdLst/>
            <a:ahLst/>
            <a:cxnLst/>
            <a:rect l="l" t="t" r="r" b="b"/>
            <a:pathLst>
              <a:path w="12278020" h="12278020">
                <a:moveTo>
                  <a:pt x="12278019" y="0"/>
                </a:moveTo>
                <a:lnTo>
                  <a:pt x="0" y="0"/>
                </a:lnTo>
                <a:lnTo>
                  <a:pt x="0" y="12278020"/>
                </a:lnTo>
                <a:lnTo>
                  <a:pt x="12278019" y="12278020"/>
                </a:lnTo>
                <a:lnTo>
                  <a:pt x="12278019"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4" name="AutoShape 4"/>
          <p:cNvSpPr/>
          <p:nvPr/>
        </p:nvSpPr>
        <p:spPr>
          <a:xfrm>
            <a:off x="694904" y="1393652"/>
            <a:ext cx="16564396" cy="8702589"/>
          </a:xfrm>
          <a:prstGeom prst="rect">
            <a:avLst/>
          </a:prstGeom>
          <a:solidFill>
            <a:srgbClr val="749ED4"/>
          </a:solidFill>
        </p:spPr>
      </p:sp>
      <p:grpSp>
        <p:nvGrpSpPr>
          <p:cNvPr id="5" name="Group 5"/>
          <p:cNvGrpSpPr>
            <a:grpSpLocks noChangeAspect="1"/>
          </p:cNvGrpSpPr>
          <p:nvPr/>
        </p:nvGrpSpPr>
        <p:grpSpPr>
          <a:xfrm>
            <a:off x="9639230" y="-203728"/>
            <a:ext cx="8944351" cy="10694456"/>
            <a:chOff x="0" y="0"/>
            <a:chExt cx="8603361" cy="10286746"/>
          </a:xfrm>
        </p:grpSpPr>
        <p:sp>
          <p:nvSpPr>
            <p:cNvPr id="6" name="Freeform 6"/>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4"/>
              <a:stretch>
                <a:fillRect l="-38466" r="-38466"/>
              </a:stretch>
            </a:blipFill>
          </p:spPr>
        </p:sp>
      </p:grpSp>
      <p:sp>
        <p:nvSpPr>
          <p:cNvPr id="7" name="Freeform 7"/>
          <p:cNvSpPr/>
          <p:nvPr/>
        </p:nvSpPr>
        <p:spPr>
          <a:xfrm>
            <a:off x="15476242" y="9258300"/>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1767287" y="914140"/>
            <a:ext cx="6123635" cy="9182100"/>
          </a:xfrm>
          <a:prstGeom prst="rect">
            <a:avLst/>
          </a:prstGeom>
        </p:spPr>
        <p:txBody>
          <a:bodyPr lIns="0" tIns="0" rIns="0" bIns="0" rtlCol="0" anchor="t">
            <a:spAutoFit/>
          </a:bodyPr>
          <a:lstStyle/>
          <a:p>
            <a:pPr>
              <a:lnSpc>
                <a:spcPts val="4349"/>
              </a:lnSpc>
            </a:pPr>
            <a:endParaRPr/>
          </a:p>
          <a:p>
            <a:pPr marL="539749" lvl="1" indent="-269875">
              <a:lnSpc>
                <a:spcPts val="4349"/>
              </a:lnSpc>
              <a:buFont typeface="Arial"/>
              <a:buChar char="•"/>
            </a:pPr>
            <a:r>
              <a:rPr lang="en-US" sz="2499" spc="49">
                <a:solidFill>
                  <a:srgbClr val="FFFFFF"/>
                </a:solidFill>
                <a:latin typeface="Montserrat"/>
              </a:rPr>
              <a:t>City/Chamber Partnerships</a:t>
            </a:r>
          </a:p>
          <a:p>
            <a:pPr marL="539749" lvl="1" indent="-269875">
              <a:lnSpc>
                <a:spcPts val="4349"/>
              </a:lnSpc>
              <a:buFont typeface="Arial"/>
              <a:buChar char="•"/>
            </a:pPr>
            <a:r>
              <a:rPr lang="en-US" sz="2499" spc="49">
                <a:solidFill>
                  <a:srgbClr val="FFFFFF"/>
                </a:solidFill>
                <a:latin typeface="Montserrat"/>
              </a:rPr>
              <a:t>Funding</a:t>
            </a:r>
          </a:p>
          <a:p>
            <a:pPr marL="539749" lvl="1" indent="-269875">
              <a:lnSpc>
                <a:spcPts val="4349"/>
              </a:lnSpc>
              <a:buFont typeface="Arial"/>
              <a:buChar char="•"/>
            </a:pPr>
            <a:r>
              <a:rPr lang="en-US" sz="2499" spc="49">
                <a:solidFill>
                  <a:srgbClr val="FFFFFF"/>
                </a:solidFill>
                <a:latin typeface="Montserrat"/>
              </a:rPr>
              <a:t>Who is Visit Rockwall?</a:t>
            </a:r>
          </a:p>
          <a:p>
            <a:pPr marL="539749" lvl="1" indent="-269875">
              <a:lnSpc>
                <a:spcPts val="4349"/>
              </a:lnSpc>
              <a:buFont typeface="Arial"/>
              <a:buChar char="•"/>
            </a:pPr>
            <a:r>
              <a:rPr lang="en-US" sz="2499" spc="49">
                <a:solidFill>
                  <a:srgbClr val="FFFFFF"/>
                </a:solidFill>
                <a:latin typeface="Montserrat"/>
              </a:rPr>
              <a:t>Organizational Profile</a:t>
            </a:r>
          </a:p>
          <a:p>
            <a:pPr marL="539749" lvl="1" indent="-269875">
              <a:lnSpc>
                <a:spcPts val="4349"/>
              </a:lnSpc>
              <a:buFont typeface="Arial"/>
              <a:buChar char="•"/>
            </a:pPr>
            <a:r>
              <a:rPr lang="en-US" sz="2499" spc="49">
                <a:solidFill>
                  <a:srgbClr val="FFFFFF"/>
                </a:solidFill>
                <a:latin typeface="Montserrat"/>
              </a:rPr>
              <a:t>Our Team</a:t>
            </a:r>
          </a:p>
          <a:p>
            <a:pPr marL="539749" lvl="1" indent="-269875">
              <a:lnSpc>
                <a:spcPts val="4349"/>
              </a:lnSpc>
              <a:buFont typeface="Arial"/>
              <a:buChar char="•"/>
            </a:pPr>
            <a:r>
              <a:rPr lang="en-US" sz="2499" spc="49">
                <a:solidFill>
                  <a:srgbClr val="FFFFFF"/>
                </a:solidFill>
                <a:latin typeface="Montserrat"/>
              </a:rPr>
              <a:t>Marketing Initiatives</a:t>
            </a:r>
          </a:p>
          <a:p>
            <a:pPr marL="539749" lvl="1" indent="-269875">
              <a:lnSpc>
                <a:spcPts val="4349"/>
              </a:lnSpc>
              <a:buFont typeface="Arial"/>
              <a:buChar char="•"/>
            </a:pPr>
            <a:r>
              <a:rPr lang="en-US" sz="2499" spc="49">
                <a:solidFill>
                  <a:srgbClr val="FFFFFF"/>
                </a:solidFill>
                <a:latin typeface="Montserrat"/>
              </a:rPr>
              <a:t>Video</a:t>
            </a:r>
          </a:p>
          <a:p>
            <a:pPr marL="539749" lvl="1" indent="-269875">
              <a:lnSpc>
                <a:spcPts val="4349"/>
              </a:lnSpc>
              <a:buFont typeface="Arial"/>
              <a:buChar char="•"/>
            </a:pPr>
            <a:r>
              <a:rPr lang="en-US" sz="2499" spc="49">
                <a:solidFill>
                  <a:srgbClr val="FFFFFF"/>
                </a:solidFill>
                <a:latin typeface="Montserrat"/>
              </a:rPr>
              <a:t>Marketing Strategy</a:t>
            </a:r>
          </a:p>
          <a:p>
            <a:pPr marL="539749" lvl="1" indent="-269875">
              <a:lnSpc>
                <a:spcPts val="4349"/>
              </a:lnSpc>
              <a:buFont typeface="Arial"/>
              <a:buChar char="•"/>
            </a:pPr>
            <a:r>
              <a:rPr lang="en-US" sz="2499" spc="49">
                <a:solidFill>
                  <a:srgbClr val="FFFFFF"/>
                </a:solidFill>
                <a:latin typeface="Montserrat"/>
              </a:rPr>
              <a:t>Future Plans and Goals </a:t>
            </a:r>
          </a:p>
          <a:p>
            <a:pPr marL="539749" lvl="1" indent="-269875">
              <a:lnSpc>
                <a:spcPts val="4349"/>
              </a:lnSpc>
              <a:buFont typeface="Arial"/>
              <a:buChar char="•"/>
            </a:pPr>
            <a:r>
              <a:rPr lang="en-US" sz="2499" spc="49">
                <a:solidFill>
                  <a:srgbClr val="FFFFFF"/>
                </a:solidFill>
                <a:latin typeface="Montserrat"/>
              </a:rPr>
              <a:t>Economic Impact</a:t>
            </a:r>
          </a:p>
          <a:p>
            <a:pPr marL="539749" lvl="1" indent="-269875">
              <a:lnSpc>
                <a:spcPts val="4349"/>
              </a:lnSpc>
              <a:buFont typeface="Arial"/>
              <a:buChar char="•"/>
            </a:pPr>
            <a:r>
              <a:rPr lang="en-US" sz="2499" spc="49">
                <a:solidFill>
                  <a:srgbClr val="FFFFFF"/>
                </a:solidFill>
                <a:latin typeface="Montserrat"/>
              </a:rPr>
              <a:t>Highlights</a:t>
            </a:r>
          </a:p>
          <a:p>
            <a:pPr marL="539749" lvl="1" indent="-269875">
              <a:lnSpc>
                <a:spcPts val="4349"/>
              </a:lnSpc>
              <a:buFont typeface="Arial"/>
              <a:buChar char="•"/>
            </a:pPr>
            <a:r>
              <a:rPr lang="en-US" sz="2499" spc="49">
                <a:solidFill>
                  <a:srgbClr val="FFFFFF"/>
                </a:solidFill>
                <a:latin typeface="Montserrat"/>
              </a:rPr>
              <a:t>Industry Partners</a:t>
            </a:r>
          </a:p>
          <a:p>
            <a:pPr marL="539749" lvl="1" indent="-269875">
              <a:lnSpc>
                <a:spcPts val="4349"/>
              </a:lnSpc>
              <a:buFont typeface="Arial"/>
              <a:buChar char="•"/>
            </a:pPr>
            <a:r>
              <a:rPr lang="en-US" sz="2499" spc="49">
                <a:solidFill>
                  <a:srgbClr val="FFFFFF"/>
                </a:solidFill>
                <a:latin typeface="Montserrat"/>
              </a:rPr>
              <a:t>Branding</a:t>
            </a:r>
          </a:p>
          <a:p>
            <a:pPr marL="539749" lvl="1" indent="-269875">
              <a:lnSpc>
                <a:spcPts val="4349"/>
              </a:lnSpc>
              <a:buFont typeface="Arial"/>
              <a:buChar char="•"/>
            </a:pPr>
            <a:r>
              <a:rPr lang="en-US" sz="2499" spc="49">
                <a:solidFill>
                  <a:srgbClr val="FFFFFF"/>
                </a:solidFill>
                <a:latin typeface="Montserrat"/>
              </a:rPr>
              <a:t>2024 Objectives and Goals</a:t>
            </a:r>
          </a:p>
          <a:p>
            <a:pPr marL="539749" lvl="1" indent="-269875">
              <a:lnSpc>
                <a:spcPts val="4349"/>
              </a:lnSpc>
              <a:buFont typeface="Arial"/>
              <a:buChar char="•"/>
            </a:pPr>
            <a:r>
              <a:rPr lang="en-US" sz="2499" spc="49">
                <a:solidFill>
                  <a:srgbClr val="FFFFFF"/>
                </a:solidFill>
                <a:latin typeface="Montserrat"/>
              </a:rPr>
              <a:t>Visitor Center</a:t>
            </a:r>
          </a:p>
          <a:p>
            <a:pPr marL="539749" lvl="1" indent="-269875">
              <a:lnSpc>
                <a:spcPts val="4349"/>
              </a:lnSpc>
              <a:buFont typeface="Arial"/>
              <a:buChar char="•"/>
            </a:pPr>
            <a:r>
              <a:rPr lang="en-US" sz="2499" spc="49">
                <a:solidFill>
                  <a:srgbClr val="FFFFFF"/>
                </a:solidFill>
                <a:latin typeface="Montserrat"/>
              </a:rPr>
              <a:t>Closing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Freeform 3"/>
          <p:cNvSpPr/>
          <p:nvPr/>
        </p:nvSpPr>
        <p:spPr>
          <a:xfrm>
            <a:off x="15476242" y="885242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8252471" y="1733418"/>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5146721" y="3643040"/>
            <a:ext cx="7812480" cy="5356889"/>
            <a:chOff x="0" y="0"/>
            <a:chExt cx="2057608" cy="1410868"/>
          </a:xfrm>
        </p:grpSpPr>
        <p:sp>
          <p:nvSpPr>
            <p:cNvPr id="6" name="Freeform 6"/>
            <p:cNvSpPr/>
            <p:nvPr/>
          </p:nvSpPr>
          <p:spPr>
            <a:xfrm>
              <a:off x="0" y="0"/>
              <a:ext cx="2057608" cy="1410868"/>
            </a:xfrm>
            <a:custGeom>
              <a:avLst/>
              <a:gdLst/>
              <a:ahLst/>
              <a:cxnLst/>
              <a:rect l="l" t="t" r="r" b="b"/>
              <a:pathLst>
                <a:path w="2057608" h="1410868">
                  <a:moveTo>
                    <a:pt x="50539" y="0"/>
                  </a:moveTo>
                  <a:lnTo>
                    <a:pt x="2007068" y="0"/>
                  </a:lnTo>
                  <a:cubicBezTo>
                    <a:pt x="2034980" y="0"/>
                    <a:pt x="2057608" y="22627"/>
                    <a:pt x="2057608" y="50539"/>
                  </a:cubicBezTo>
                  <a:lnTo>
                    <a:pt x="2057608" y="1360328"/>
                  </a:lnTo>
                  <a:cubicBezTo>
                    <a:pt x="2057608" y="1388241"/>
                    <a:pt x="2034980" y="1410868"/>
                    <a:pt x="2007068" y="1410868"/>
                  </a:cubicBezTo>
                  <a:lnTo>
                    <a:pt x="50539" y="1410868"/>
                  </a:lnTo>
                  <a:cubicBezTo>
                    <a:pt x="22627" y="1410868"/>
                    <a:pt x="0" y="1388241"/>
                    <a:pt x="0" y="1360328"/>
                  </a:cubicBezTo>
                  <a:lnTo>
                    <a:pt x="0" y="50539"/>
                  </a:lnTo>
                  <a:cubicBezTo>
                    <a:pt x="0" y="22627"/>
                    <a:pt x="22627" y="0"/>
                    <a:pt x="50539" y="0"/>
                  </a:cubicBezTo>
                  <a:close/>
                </a:path>
              </a:pathLst>
            </a:custGeom>
            <a:solidFill>
              <a:srgbClr val="7BAA5D"/>
            </a:solidFill>
          </p:spPr>
        </p:sp>
        <p:sp>
          <p:nvSpPr>
            <p:cNvPr id="7" name="TextBox 7"/>
            <p:cNvSpPr txBox="1"/>
            <p:nvPr/>
          </p:nvSpPr>
          <p:spPr>
            <a:xfrm>
              <a:off x="0" y="-123825"/>
              <a:ext cx="812800" cy="936625"/>
            </a:xfrm>
            <a:prstGeom prst="rect">
              <a:avLst/>
            </a:prstGeom>
          </p:spPr>
          <p:txBody>
            <a:bodyPr lIns="50800" tIns="50800" rIns="50800" bIns="50800" rtlCol="0" anchor="ctr"/>
            <a:lstStyle/>
            <a:p>
              <a:pPr algn="ctr">
                <a:lnSpc>
                  <a:spcPts val="4349"/>
                </a:lnSpc>
              </a:pPr>
              <a:endParaRPr/>
            </a:p>
          </p:txBody>
        </p:sp>
      </p:grpSp>
      <p:sp>
        <p:nvSpPr>
          <p:cNvPr id="8" name="TextBox 8"/>
          <p:cNvSpPr txBox="1"/>
          <p:nvPr/>
        </p:nvSpPr>
        <p:spPr>
          <a:xfrm>
            <a:off x="2308716" y="507414"/>
            <a:ext cx="14242705" cy="1016454"/>
          </a:xfrm>
          <a:prstGeom prst="rect">
            <a:avLst/>
          </a:prstGeom>
        </p:spPr>
        <p:txBody>
          <a:bodyPr lIns="0" tIns="0" rIns="0" bIns="0" rtlCol="0" anchor="t">
            <a:spAutoFit/>
          </a:bodyPr>
          <a:lstStyle/>
          <a:p>
            <a:pPr>
              <a:lnSpc>
                <a:spcPts val="7588"/>
              </a:lnSpc>
            </a:pPr>
            <a:r>
              <a:rPr lang="en-US" sz="7743" spc="-456">
                <a:solidFill>
                  <a:srgbClr val="263F6B"/>
                </a:solidFill>
                <a:latin typeface="Montserrat Ultra-Bold Italics"/>
              </a:rPr>
              <a:t>ROCKWALL VISITOR CENTER</a:t>
            </a:r>
          </a:p>
        </p:txBody>
      </p:sp>
      <p:sp>
        <p:nvSpPr>
          <p:cNvPr id="9" name="TextBox 9"/>
          <p:cNvSpPr txBox="1"/>
          <p:nvPr/>
        </p:nvSpPr>
        <p:spPr>
          <a:xfrm>
            <a:off x="6462302" y="3795357"/>
            <a:ext cx="5363395" cy="4943475"/>
          </a:xfrm>
          <a:prstGeom prst="rect">
            <a:avLst/>
          </a:prstGeom>
        </p:spPr>
        <p:txBody>
          <a:bodyPr lIns="0" tIns="0" rIns="0" bIns="0" rtlCol="0" anchor="t">
            <a:spAutoFit/>
          </a:bodyPr>
          <a:lstStyle/>
          <a:p>
            <a:pPr>
              <a:lnSpc>
                <a:spcPts val="3359"/>
              </a:lnSpc>
            </a:pPr>
            <a:r>
              <a:rPr lang="en-US" sz="2399">
                <a:solidFill>
                  <a:srgbClr val="000000"/>
                </a:solidFill>
                <a:latin typeface="Georgia"/>
              </a:rPr>
              <a:t>Visitor Center has information for:</a:t>
            </a:r>
          </a:p>
          <a:p>
            <a:pPr marL="453388" lvl="1" indent="-226694">
              <a:lnSpc>
                <a:spcPts val="2939"/>
              </a:lnSpc>
              <a:buFont typeface="Arial"/>
              <a:buChar char="•"/>
            </a:pPr>
            <a:r>
              <a:rPr lang="en-US" sz="2099">
                <a:solidFill>
                  <a:srgbClr val="000000"/>
                </a:solidFill>
                <a:latin typeface="Georgia"/>
              </a:rPr>
              <a:t>New residents relocating</a:t>
            </a:r>
          </a:p>
          <a:p>
            <a:pPr marL="453388" lvl="1" indent="-226694">
              <a:lnSpc>
                <a:spcPts val="2939"/>
              </a:lnSpc>
              <a:buFont typeface="Arial"/>
              <a:buChar char="•"/>
            </a:pPr>
            <a:r>
              <a:rPr lang="en-US" sz="2099">
                <a:solidFill>
                  <a:srgbClr val="000000"/>
                </a:solidFill>
                <a:latin typeface="Georgia"/>
              </a:rPr>
              <a:t>New businesses relocating</a:t>
            </a:r>
          </a:p>
          <a:p>
            <a:pPr marL="453388" lvl="1" indent="-226694">
              <a:lnSpc>
                <a:spcPts val="2939"/>
              </a:lnSpc>
              <a:buFont typeface="Arial"/>
              <a:buChar char="•"/>
            </a:pPr>
            <a:r>
              <a:rPr lang="en-US" sz="2099">
                <a:solidFill>
                  <a:srgbClr val="000000"/>
                </a:solidFill>
                <a:latin typeface="Georgia"/>
              </a:rPr>
              <a:t>Visitors in town</a:t>
            </a:r>
          </a:p>
          <a:p>
            <a:pPr marL="453388" lvl="1" indent="-226694">
              <a:lnSpc>
                <a:spcPts val="2939"/>
              </a:lnSpc>
              <a:buFont typeface="Arial"/>
              <a:buChar char="•"/>
            </a:pPr>
            <a:r>
              <a:rPr lang="en-US" sz="2099">
                <a:solidFill>
                  <a:srgbClr val="000000"/>
                </a:solidFill>
                <a:latin typeface="Georgia"/>
              </a:rPr>
              <a:t>New businesses</a:t>
            </a:r>
          </a:p>
          <a:p>
            <a:pPr algn="ctr">
              <a:lnSpc>
                <a:spcPts val="2939"/>
              </a:lnSpc>
            </a:pPr>
            <a:endParaRPr lang="en-US" sz="2099">
              <a:solidFill>
                <a:srgbClr val="000000"/>
              </a:solidFill>
              <a:latin typeface="Georgia"/>
            </a:endParaRPr>
          </a:p>
          <a:p>
            <a:pPr>
              <a:lnSpc>
                <a:spcPts val="3499"/>
              </a:lnSpc>
            </a:pPr>
            <a:r>
              <a:rPr lang="en-US" sz="2499">
                <a:solidFill>
                  <a:srgbClr val="000000"/>
                </a:solidFill>
                <a:latin typeface="Georgia"/>
              </a:rPr>
              <a:t>Our team is available:</a:t>
            </a:r>
          </a:p>
          <a:p>
            <a:pPr marL="453388" lvl="1" indent="-226694">
              <a:lnSpc>
                <a:spcPts val="2939"/>
              </a:lnSpc>
              <a:buFont typeface="Arial"/>
              <a:buChar char="•"/>
            </a:pPr>
            <a:r>
              <a:rPr lang="en-US" sz="2099">
                <a:solidFill>
                  <a:srgbClr val="000000"/>
                </a:solidFill>
                <a:latin typeface="Georgia"/>
              </a:rPr>
              <a:t>Answer questions about Rockwall</a:t>
            </a:r>
          </a:p>
          <a:p>
            <a:pPr marL="453388" lvl="1" indent="-226694">
              <a:lnSpc>
                <a:spcPts val="2939"/>
              </a:lnSpc>
              <a:buFont typeface="Arial"/>
              <a:buChar char="•"/>
            </a:pPr>
            <a:r>
              <a:rPr lang="en-US" sz="2099">
                <a:solidFill>
                  <a:srgbClr val="000000"/>
                </a:solidFill>
                <a:latin typeface="Georgia"/>
              </a:rPr>
              <a:t>Promote Rockwall as a safe community</a:t>
            </a:r>
          </a:p>
          <a:p>
            <a:pPr marL="453388" lvl="1" indent="-226694">
              <a:lnSpc>
                <a:spcPts val="2939"/>
              </a:lnSpc>
              <a:buFont typeface="Arial"/>
              <a:buChar char="•"/>
            </a:pPr>
            <a:r>
              <a:rPr lang="en-US" sz="2099">
                <a:solidFill>
                  <a:srgbClr val="000000"/>
                </a:solidFill>
                <a:latin typeface="Georgia"/>
              </a:rPr>
              <a:t>Highlight Rockwall’s A+ rated school district</a:t>
            </a:r>
          </a:p>
          <a:p>
            <a:pPr marL="453388" lvl="1" indent="-226694">
              <a:lnSpc>
                <a:spcPts val="2939"/>
              </a:lnSpc>
              <a:buFont typeface="Arial"/>
              <a:buChar char="•"/>
            </a:pPr>
            <a:r>
              <a:rPr lang="en-US" sz="2099">
                <a:solidFill>
                  <a:srgbClr val="000000"/>
                </a:solidFill>
                <a:latin typeface="Georgia"/>
              </a:rPr>
              <a:t>To help showcase Rockwall as the Unique Upscale Lakeside Community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66" b="-666"/>
            </a:stretch>
          </a:blipFill>
        </p:spPr>
      </p:sp>
      <p:sp>
        <p:nvSpPr>
          <p:cNvPr id="3" name="AutoShape 3"/>
          <p:cNvSpPr/>
          <p:nvPr/>
        </p:nvSpPr>
        <p:spPr>
          <a:xfrm rot="-1753206">
            <a:off x="-1113304" y="4354356"/>
            <a:ext cx="25783492" cy="9586163"/>
          </a:xfrm>
          <a:prstGeom prst="rect">
            <a:avLst/>
          </a:prstGeom>
          <a:solidFill>
            <a:srgbClr val="545454">
              <a:alpha val="4706"/>
            </a:srgbClr>
          </a:solidFill>
        </p:spPr>
      </p:sp>
      <p:sp>
        <p:nvSpPr>
          <p:cNvPr id="4" name="Freeform 4"/>
          <p:cNvSpPr/>
          <p:nvPr/>
        </p:nvSpPr>
        <p:spPr>
          <a:xfrm>
            <a:off x="15476242" y="885242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3446320" y="2425289"/>
            <a:ext cx="10476357" cy="1233342"/>
          </a:xfrm>
          <a:prstGeom prst="rect">
            <a:avLst/>
          </a:prstGeom>
        </p:spPr>
        <p:txBody>
          <a:bodyPr lIns="0" tIns="0" rIns="0" bIns="0" rtlCol="0" anchor="t">
            <a:spAutoFit/>
          </a:bodyPr>
          <a:lstStyle/>
          <a:p>
            <a:pPr algn="ctr">
              <a:lnSpc>
                <a:spcPts val="4998"/>
              </a:lnSpc>
              <a:spcBef>
                <a:spcPct val="0"/>
              </a:spcBef>
            </a:pPr>
            <a:r>
              <a:rPr lang="en-US" sz="3570">
                <a:solidFill>
                  <a:srgbClr val="FFFFFF"/>
                </a:solidFill>
                <a:latin typeface="TAN Angleton"/>
              </a:rPr>
              <a:t>COME FOR A WEEKEND...STAY FOR A LIFETIME!</a:t>
            </a:r>
          </a:p>
        </p:txBody>
      </p:sp>
      <p:grpSp>
        <p:nvGrpSpPr>
          <p:cNvPr id="6" name="Group 6"/>
          <p:cNvGrpSpPr/>
          <p:nvPr/>
        </p:nvGrpSpPr>
        <p:grpSpPr>
          <a:xfrm>
            <a:off x="5077373" y="3935034"/>
            <a:ext cx="7214250" cy="2749848"/>
            <a:chOff x="0" y="0"/>
            <a:chExt cx="3172506" cy="1209261"/>
          </a:xfrm>
        </p:grpSpPr>
        <p:sp>
          <p:nvSpPr>
            <p:cNvPr id="7" name="Freeform 7"/>
            <p:cNvSpPr/>
            <p:nvPr/>
          </p:nvSpPr>
          <p:spPr>
            <a:xfrm>
              <a:off x="0" y="0"/>
              <a:ext cx="3172506" cy="1209261"/>
            </a:xfrm>
            <a:custGeom>
              <a:avLst/>
              <a:gdLst/>
              <a:ahLst/>
              <a:cxnLst/>
              <a:rect l="l" t="t" r="r" b="b"/>
              <a:pathLst>
                <a:path w="3172506" h="1209261">
                  <a:moveTo>
                    <a:pt x="46145" y="0"/>
                  </a:moveTo>
                  <a:lnTo>
                    <a:pt x="3126361" y="0"/>
                  </a:lnTo>
                  <a:cubicBezTo>
                    <a:pt x="3151847" y="0"/>
                    <a:pt x="3172506" y="20660"/>
                    <a:pt x="3172506" y="46145"/>
                  </a:cubicBezTo>
                  <a:lnTo>
                    <a:pt x="3172506" y="1163116"/>
                  </a:lnTo>
                  <a:cubicBezTo>
                    <a:pt x="3172506" y="1175354"/>
                    <a:pt x="3167645" y="1187091"/>
                    <a:pt x="3158991" y="1195745"/>
                  </a:cubicBezTo>
                  <a:cubicBezTo>
                    <a:pt x="3150337" y="1204399"/>
                    <a:pt x="3138600" y="1209261"/>
                    <a:pt x="3126361" y="1209261"/>
                  </a:cubicBezTo>
                  <a:lnTo>
                    <a:pt x="46145" y="1209261"/>
                  </a:lnTo>
                  <a:cubicBezTo>
                    <a:pt x="20660" y="1209261"/>
                    <a:pt x="0" y="1188601"/>
                    <a:pt x="0" y="1163116"/>
                  </a:cubicBezTo>
                  <a:lnTo>
                    <a:pt x="0" y="46145"/>
                  </a:lnTo>
                  <a:cubicBezTo>
                    <a:pt x="0" y="20660"/>
                    <a:pt x="20660" y="0"/>
                    <a:pt x="46145" y="0"/>
                  </a:cubicBezTo>
                  <a:close/>
                </a:path>
              </a:pathLst>
            </a:custGeom>
            <a:solidFill>
              <a:srgbClr val="FFFFFF">
                <a:alpha val="82745"/>
              </a:srgbClr>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380"/>
                </a:lnSpc>
              </a:pPr>
              <a:endParaRPr/>
            </a:p>
          </p:txBody>
        </p:sp>
      </p:grpSp>
      <p:sp>
        <p:nvSpPr>
          <p:cNvPr id="9" name="Freeform 9"/>
          <p:cNvSpPr/>
          <p:nvPr/>
        </p:nvSpPr>
        <p:spPr>
          <a:xfrm>
            <a:off x="5077373" y="3935034"/>
            <a:ext cx="7276654" cy="2820682"/>
          </a:xfrm>
          <a:custGeom>
            <a:avLst/>
            <a:gdLst/>
            <a:ahLst/>
            <a:cxnLst/>
            <a:rect l="l" t="t" r="r" b="b"/>
            <a:pathLst>
              <a:path w="7276654" h="2820682">
                <a:moveTo>
                  <a:pt x="0" y="0"/>
                </a:moveTo>
                <a:lnTo>
                  <a:pt x="7276655" y="0"/>
                </a:lnTo>
                <a:lnTo>
                  <a:pt x="7276655" y="2820681"/>
                </a:lnTo>
                <a:lnTo>
                  <a:pt x="0" y="2820681"/>
                </a:lnTo>
                <a:lnTo>
                  <a:pt x="0" y="0"/>
                </a:lnTo>
                <a:close/>
              </a:path>
            </a:pathLst>
          </a:custGeom>
          <a:blipFill>
            <a:blip r:embed="rId5"/>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93C70"/>
        </a:solidFill>
        <a:effectLst/>
      </p:bgPr>
    </p:bg>
    <p:spTree>
      <p:nvGrpSpPr>
        <p:cNvPr id="1" name=""/>
        <p:cNvGrpSpPr/>
        <p:nvPr/>
      </p:nvGrpSpPr>
      <p:grpSpPr>
        <a:xfrm>
          <a:off x="0" y="0"/>
          <a:ext cx="0" cy="0"/>
          <a:chOff x="0" y="0"/>
          <a:chExt cx="0" cy="0"/>
        </a:xfrm>
      </p:grpSpPr>
      <p:sp>
        <p:nvSpPr>
          <p:cNvPr id="2" name="AutoShape 2"/>
          <p:cNvSpPr/>
          <p:nvPr/>
        </p:nvSpPr>
        <p:spPr>
          <a:xfrm rot="-1753206">
            <a:off x="3511113" y="4311229"/>
            <a:ext cx="25783492" cy="9586163"/>
          </a:xfrm>
          <a:prstGeom prst="rect">
            <a:avLst/>
          </a:prstGeom>
          <a:solidFill>
            <a:srgbClr val="000000">
              <a:alpha val="6667"/>
            </a:srgbClr>
          </a:solidFill>
        </p:spPr>
      </p:sp>
      <p:sp>
        <p:nvSpPr>
          <p:cNvPr id="3" name="Freeform 3"/>
          <p:cNvSpPr/>
          <p:nvPr/>
        </p:nvSpPr>
        <p:spPr>
          <a:xfrm>
            <a:off x="1028700" y="1028700"/>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7494137" y="698454"/>
            <a:ext cx="2556816" cy="2575547"/>
          </a:xfrm>
          <a:custGeom>
            <a:avLst/>
            <a:gdLst/>
            <a:ahLst/>
            <a:cxnLst/>
            <a:rect l="l" t="t" r="r" b="b"/>
            <a:pathLst>
              <a:path w="2556816" h="2575547">
                <a:moveTo>
                  <a:pt x="0" y="0"/>
                </a:moveTo>
                <a:lnTo>
                  <a:pt x="2556815" y="0"/>
                </a:lnTo>
                <a:lnTo>
                  <a:pt x="2556815" y="2575547"/>
                </a:lnTo>
                <a:lnTo>
                  <a:pt x="0" y="2575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979461" y="957841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AutoShape 7"/>
          <p:cNvSpPr/>
          <p:nvPr/>
        </p:nvSpPr>
        <p:spPr>
          <a:xfrm>
            <a:off x="1028700" y="8302951"/>
            <a:ext cx="16230600" cy="169519"/>
          </a:xfrm>
          <a:prstGeom prst="rect">
            <a:avLst/>
          </a:prstGeom>
          <a:solidFill>
            <a:srgbClr val="FFFFFF"/>
          </a:solidFill>
        </p:spPr>
      </p:sp>
      <p:sp>
        <p:nvSpPr>
          <p:cNvPr id="8" name="AutoShape 8"/>
          <p:cNvSpPr/>
          <p:nvPr/>
        </p:nvSpPr>
        <p:spPr>
          <a:xfrm>
            <a:off x="1028700" y="1814529"/>
            <a:ext cx="16230600" cy="169519"/>
          </a:xfrm>
          <a:prstGeom prst="rect">
            <a:avLst/>
          </a:prstGeom>
          <a:solidFill>
            <a:srgbClr val="FFFFFF"/>
          </a:solidFill>
        </p:spPr>
      </p:sp>
      <p:sp>
        <p:nvSpPr>
          <p:cNvPr id="9" name="Freeform 9"/>
          <p:cNvSpPr/>
          <p:nvPr/>
        </p:nvSpPr>
        <p:spPr>
          <a:xfrm>
            <a:off x="11303495" y="5431350"/>
            <a:ext cx="631624" cy="631624"/>
          </a:xfrm>
          <a:custGeom>
            <a:avLst/>
            <a:gdLst/>
            <a:ahLst/>
            <a:cxnLst/>
            <a:rect l="l" t="t" r="r" b="b"/>
            <a:pathLst>
              <a:path w="631624" h="631624">
                <a:moveTo>
                  <a:pt x="0" y="0"/>
                </a:moveTo>
                <a:lnTo>
                  <a:pt x="631624" y="0"/>
                </a:lnTo>
                <a:lnTo>
                  <a:pt x="631624" y="631624"/>
                </a:lnTo>
                <a:lnTo>
                  <a:pt x="0" y="631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1303495" y="7078107"/>
            <a:ext cx="698484" cy="710760"/>
          </a:xfrm>
          <a:custGeom>
            <a:avLst/>
            <a:gdLst/>
            <a:ahLst/>
            <a:cxnLst/>
            <a:rect l="l" t="t" r="r" b="b"/>
            <a:pathLst>
              <a:path w="698484" h="710760">
                <a:moveTo>
                  <a:pt x="0" y="0"/>
                </a:moveTo>
                <a:lnTo>
                  <a:pt x="698484" y="0"/>
                </a:lnTo>
                <a:lnTo>
                  <a:pt x="698484" y="710760"/>
                </a:lnTo>
                <a:lnTo>
                  <a:pt x="0" y="7107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1307387" y="4330067"/>
            <a:ext cx="662375" cy="626773"/>
          </a:xfrm>
          <a:custGeom>
            <a:avLst/>
            <a:gdLst/>
            <a:ahLst/>
            <a:cxnLst/>
            <a:rect l="l" t="t" r="r" b="b"/>
            <a:pathLst>
              <a:path w="662375" h="626773">
                <a:moveTo>
                  <a:pt x="0" y="0"/>
                </a:moveTo>
                <a:lnTo>
                  <a:pt x="662375" y="0"/>
                </a:lnTo>
                <a:lnTo>
                  <a:pt x="662375" y="626773"/>
                </a:lnTo>
                <a:lnTo>
                  <a:pt x="0" y="6267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11303495" y="6278593"/>
            <a:ext cx="797125" cy="583894"/>
          </a:xfrm>
          <a:custGeom>
            <a:avLst/>
            <a:gdLst/>
            <a:ahLst/>
            <a:cxnLst/>
            <a:rect l="l" t="t" r="r" b="b"/>
            <a:pathLst>
              <a:path w="797125" h="583894">
                <a:moveTo>
                  <a:pt x="0" y="0"/>
                </a:moveTo>
                <a:lnTo>
                  <a:pt x="797125" y="0"/>
                </a:lnTo>
                <a:lnTo>
                  <a:pt x="797125" y="583894"/>
                </a:lnTo>
                <a:lnTo>
                  <a:pt x="0" y="5838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3"/>
          <p:cNvSpPr txBox="1"/>
          <p:nvPr/>
        </p:nvSpPr>
        <p:spPr>
          <a:xfrm>
            <a:off x="1028700" y="2926758"/>
            <a:ext cx="7727311" cy="3919136"/>
          </a:xfrm>
          <a:prstGeom prst="rect">
            <a:avLst/>
          </a:prstGeom>
        </p:spPr>
        <p:txBody>
          <a:bodyPr lIns="0" tIns="0" rIns="0" bIns="0" rtlCol="0" anchor="t">
            <a:spAutoFit/>
          </a:bodyPr>
          <a:lstStyle/>
          <a:p>
            <a:pPr>
              <a:lnSpc>
                <a:spcPts val="14898"/>
              </a:lnSpc>
            </a:pPr>
            <a:r>
              <a:rPr lang="en-US" sz="16194" spc="-955">
                <a:solidFill>
                  <a:srgbClr val="FFFFFF"/>
                </a:solidFill>
                <a:latin typeface="Montserrat Ultra-Bold"/>
              </a:rPr>
              <a:t>THANK YOU</a:t>
            </a:r>
          </a:p>
        </p:txBody>
      </p:sp>
      <p:sp>
        <p:nvSpPr>
          <p:cNvPr id="14" name="TextBox 14"/>
          <p:cNvSpPr txBox="1"/>
          <p:nvPr/>
        </p:nvSpPr>
        <p:spPr>
          <a:xfrm>
            <a:off x="1028700" y="6918282"/>
            <a:ext cx="5314777" cy="870585"/>
          </a:xfrm>
          <a:prstGeom prst="rect">
            <a:avLst/>
          </a:prstGeom>
        </p:spPr>
        <p:txBody>
          <a:bodyPr lIns="0" tIns="0" rIns="0" bIns="0" rtlCol="0" anchor="t">
            <a:spAutoFit/>
          </a:bodyPr>
          <a:lstStyle/>
          <a:p>
            <a:pPr>
              <a:lnSpc>
                <a:spcPts val="3510"/>
              </a:lnSpc>
            </a:pPr>
            <a:r>
              <a:rPr lang="en-US" sz="2700">
                <a:solidFill>
                  <a:srgbClr val="FFFFFF"/>
                </a:solidFill>
                <a:latin typeface="Montserrat Italics"/>
              </a:rPr>
              <a:t>We look forward to partnering with you</a:t>
            </a:r>
          </a:p>
        </p:txBody>
      </p:sp>
      <p:sp>
        <p:nvSpPr>
          <p:cNvPr id="15" name="TextBox 15"/>
          <p:cNvSpPr txBox="1"/>
          <p:nvPr/>
        </p:nvSpPr>
        <p:spPr>
          <a:xfrm>
            <a:off x="11303495" y="3040438"/>
            <a:ext cx="3485964" cy="533400"/>
          </a:xfrm>
          <a:prstGeom prst="rect">
            <a:avLst/>
          </a:prstGeom>
        </p:spPr>
        <p:txBody>
          <a:bodyPr lIns="0" tIns="0" rIns="0" bIns="0" rtlCol="0" anchor="t">
            <a:spAutoFit/>
          </a:bodyPr>
          <a:lstStyle/>
          <a:p>
            <a:pPr>
              <a:lnSpc>
                <a:spcPts val="4590"/>
              </a:lnSpc>
            </a:pPr>
            <a:r>
              <a:rPr lang="en-US" sz="2700">
                <a:solidFill>
                  <a:srgbClr val="FFFFFF"/>
                </a:solidFill>
                <a:latin typeface="Montserrat Ultra-Bold Italics"/>
              </a:rPr>
              <a:t>VISITORS CENTER</a:t>
            </a:r>
          </a:p>
        </p:txBody>
      </p:sp>
      <p:sp>
        <p:nvSpPr>
          <p:cNvPr id="16" name="TextBox 16"/>
          <p:cNvSpPr txBox="1"/>
          <p:nvPr/>
        </p:nvSpPr>
        <p:spPr>
          <a:xfrm>
            <a:off x="12319617" y="5313774"/>
            <a:ext cx="2815795" cy="619125"/>
          </a:xfrm>
          <a:prstGeom prst="rect">
            <a:avLst/>
          </a:prstGeom>
        </p:spPr>
        <p:txBody>
          <a:bodyPr lIns="0" tIns="0" rIns="0" bIns="0" rtlCol="0" anchor="t">
            <a:spAutoFit/>
          </a:bodyPr>
          <a:lstStyle/>
          <a:p>
            <a:pPr>
              <a:lnSpc>
                <a:spcPts val="5624"/>
              </a:lnSpc>
            </a:pPr>
            <a:r>
              <a:rPr lang="en-US" sz="2499" spc="49">
                <a:solidFill>
                  <a:srgbClr val="FFFFFF"/>
                </a:solidFill>
                <a:latin typeface="Montserrat"/>
              </a:rPr>
              <a:t>972.771.5377</a:t>
            </a:r>
          </a:p>
        </p:txBody>
      </p:sp>
      <p:sp>
        <p:nvSpPr>
          <p:cNvPr id="17" name="TextBox 17"/>
          <p:cNvSpPr txBox="1"/>
          <p:nvPr/>
        </p:nvSpPr>
        <p:spPr>
          <a:xfrm>
            <a:off x="12249683" y="7000099"/>
            <a:ext cx="4939683" cy="619125"/>
          </a:xfrm>
          <a:prstGeom prst="rect">
            <a:avLst/>
          </a:prstGeom>
        </p:spPr>
        <p:txBody>
          <a:bodyPr lIns="0" tIns="0" rIns="0" bIns="0" rtlCol="0" anchor="t">
            <a:spAutoFit/>
          </a:bodyPr>
          <a:lstStyle/>
          <a:p>
            <a:pPr>
              <a:lnSpc>
                <a:spcPts val="5624"/>
              </a:lnSpc>
            </a:pPr>
            <a:r>
              <a:rPr lang="en-US" sz="2499" spc="49">
                <a:solidFill>
                  <a:srgbClr val="FFFFFF"/>
                </a:solidFill>
                <a:latin typeface="Montserrat"/>
              </a:rPr>
              <a:t>VisitRockwall.com</a:t>
            </a:r>
          </a:p>
        </p:txBody>
      </p:sp>
      <p:sp>
        <p:nvSpPr>
          <p:cNvPr id="18" name="TextBox 18"/>
          <p:cNvSpPr txBox="1"/>
          <p:nvPr/>
        </p:nvSpPr>
        <p:spPr>
          <a:xfrm>
            <a:off x="12249683" y="4210066"/>
            <a:ext cx="5660598" cy="619125"/>
          </a:xfrm>
          <a:prstGeom prst="rect">
            <a:avLst/>
          </a:prstGeom>
        </p:spPr>
        <p:txBody>
          <a:bodyPr lIns="0" tIns="0" rIns="0" bIns="0" rtlCol="0" anchor="t">
            <a:spAutoFit/>
          </a:bodyPr>
          <a:lstStyle/>
          <a:p>
            <a:pPr>
              <a:lnSpc>
                <a:spcPts val="5624"/>
              </a:lnSpc>
            </a:pPr>
            <a:r>
              <a:rPr lang="en-US" sz="2499" spc="49">
                <a:solidFill>
                  <a:srgbClr val="FFFFFF"/>
                </a:solidFill>
                <a:latin typeface="Montserrat"/>
              </a:rPr>
              <a:t>697 East I-30, Rockwall, TX 75087</a:t>
            </a:r>
          </a:p>
        </p:txBody>
      </p:sp>
      <p:sp>
        <p:nvSpPr>
          <p:cNvPr id="19" name="TextBox 19"/>
          <p:cNvSpPr txBox="1"/>
          <p:nvPr/>
        </p:nvSpPr>
        <p:spPr>
          <a:xfrm>
            <a:off x="12319617" y="6156937"/>
            <a:ext cx="3847530" cy="619125"/>
          </a:xfrm>
          <a:prstGeom prst="rect">
            <a:avLst/>
          </a:prstGeom>
        </p:spPr>
        <p:txBody>
          <a:bodyPr lIns="0" tIns="0" rIns="0" bIns="0" rtlCol="0" anchor="t">
            <a:spAutoFit/>
          </a:bodyPr>
          <a:lstStyle/>
          <a:p>
            <a:pPr>
              <a:lnSpc>
                <a:spcPts val="5624"/>
              </a:lnSpc>
            </a:pPr>
            <a:r>
              <a:rPr lang="en-US" sz="2499" spc="49">
                <a:solidFill>
                  <a:srgbClr val="FFFFFF"/>
                </a:solidFill>
                <a:latin typeface="Montserrat"/>
              </a:rPr>
              <a:t>jodi@visitrockwall.com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Freeform 3"/>
          <p:cNvSpPr/>
          <p:nvPr/>
        </p:nvSpPr>
        <p:spPr>
          <a:xfrm flipH="1">
            <a:off x="6396597" y="-995510"/>
            <a:ext cx="12278020" cy="12278020"/>
          </a:xfrm>
          <a:custGeom>
            <a:avLst/>
            <a:gdLst/>
            <a:ahLst/>
            <a:cxnLst/>
            <a:rect l="l" t="t" r="r" b="b"/>
            <a:pathLst>
              <a:path w="12278020" h="12278020">
                <a:moveTo>
                  <a:pt x="12278020" y="0"/>
                </a:moveTo>
                <a:lnTo>
                  <a:pt x="0" y="0"/>
                </a:lnTo>
                <a:lnTo>
                  <a:pt x="0" y="12278020"/>
                </a:lnTo>
                <a:lnTo>
                  <a:pt x="12278020" y="12278020"/>
                </a:lnTo>
                <a:lnTo>
                  <a:pt x="1227802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4" name="Freeform 4"/>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2162990" y="2142363"/>
            <a:ext cx="14447542" cy="6173724"/>
          </a:xfrm>
          <a:prstGeom prst="rect">
            <a:avLst/>
          </a:prstGeom>
        </p:spPr>
        <p:txBody>
          <a:bodyPr lIns="0" tIns="0" rIns="0" bIns="0" rtlCol="0" anchor="t">
            <a:spAutoFit/>
          </a:bodyPr>
          <a:lstStyle/>
          <a:p>
            <a:pPr algn="ctr">
              <a:lnSpc>
                <a:spcPts val="8071"/>
              </a:lnSpc>
            </a:pPr>
            <a:r>
              <a:rPr lang="en-US" sz="8236" spc="-485">
                <a:solidFill>
                  <a:srgbClr val="0A3461"/>
                </a:solidFill>
                <a:latin typeface="Montserrat Bold"/>
              </a:rPr>
              <a:t> IF YOU BUILD A PLACE PEOPLE WANT TO VISIT, YOU BUILD A PLACE WHERE PEOPLE WANT TO LIVE.</a:t>
            </a:r>
          </a:p>
          <a:p>
            <a:pPr algn="ctr">
              <a:lnSpc>
                <a:spcPts val="8071"/>
              </a:lnSpc>
            </a:pPr>
            <a:r>
              <a:rPr lang="en-US" sz="8236" spc="-485">
                <a:solidFill>
                  <a:srgbClr val="0A3461"/>
                </a:solidFill>
                <a:latin typeface="Montserrat Bold"/>
              </a:rPr>
              <a:t>          </a:t>
            </a:r>
          </a:p>
          <a:p>
            <a:pPr algn="ctr">
              <a:lnSpc>
                <a:spcPts val="8071"/>
              </a:lnSpc>
            </a:pPr>
            <a:r>
              <a:rPr lang="en-US" sz="8236" spc="-485">
                <a:solidFill>
                  <a:srgbClr val="0A3461"/>
                </a:solidFill>
                <a:latin typeface="Montserrat Bold"/>
              </a:rPr>
              <a:t>                         -MAURA GAST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Freeform 3"/>
          <p:cNvSpPr/>
          <p:nvPr/>
        </p:nvSpPr>
        <p:spPr>
          <a:xfrm flipH="1">
            <a:off x="6305562" y="-995510"/>
            <a:ext cx="12278020" cy="12278020"/>
          </a:xfrm>
          <a:custGeom>
            <a:avLst/>
            <a:gdLst/>
            <a:ahLst/>
            <a:cxnLst/>
            <a:rect l="l" t="t" r="r" b="b"/>
            <a:pathLst>
              <a:path w="12278020" h="12278020">
                <a:moveTo>
                  <a:pt x="12278019" y="0"/>
                </a:moveTo>
                <a:lnTo>
                  <a:pt x="0" y="0"/>
                </a:lnTo>
                <a:lnTo>
                  <a:pt x="0" y="12278020"/>
                </a:lnTo>
                <a:lnTo>
                  <a:pt x="12278019" y="12278020"/>
                </a:lnTo>
                <a:lnTo>
                  <a:pt x="12278019"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4" name="Freeform 4"/>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9911691" y="2507678"/>
            <a:ext cx="7762971" cy="3010813"/>
          </a:xfrm>
          <a:custGeom>
            <a:avLst/>
            <a:gdLst/>
            <a:ahLst/>
            <a:cxnLst/>
            <a:rect l="l" t="t" r="r" b="b"/>
            <a:pathLst>
              <a:path w="7762971" h="3010813">
                <a:moveTo>
                  <a:pt x="0" y="0"/>
                </a:moveTo>
                <a:lnTo>
                  <a:pt x="7762971" y="0"/>
                </a:lnTo>
                <a:lnTo>
                  <a:pt x="7762971" y="3010813"/>
                </a:lnTo>
                <a:lnTo>
                  <a:pt x="0" y="3010813"/>
                </a:lnTo>
                <a:lnTo>
                  <a:pt x="0" y="0"/>
                </a:lnTo>
                <a:close/>
              </a:path>
            </a:pathLst>
          </a:custGeom>
          <a:blipFill>
            <a:blip r:embed="rId6"/>
            <a:stretch>
              <a:fillRect/>
            </a:stretch>
          </a:blipFill>
        </p:spPr>
      </p:sp>
      <p:sp>
        <p:nvSpPr>
          <p:cNvPr id="6" name="Freeform 6"/>
          <p:cNvSpPr/>
          <p:nvPr/>
        </p:nvSpPr>
        <p:spPr>
          <a:xfrm>
            <a:off x="1777823" y="5518491"/>
            <a:ext cx="9055477" cy="4464659"/>
          </a:xfrm>
          <a:custGeom>
            <a:avLst/>
            <a:gdLst/>
            <a:ahLst/>
            <a:cxnLst/>
            <a:rect l="l" t="t" r="r" b="b"/>
            <a:pathLst>
              <a:path w="9055477" h="4464659">
                <a:moveTo>
                  <a:pt x="0" y="0"/>
                </a:moveTo>
                <a:lnTo>
                  <a:pt x="9055478" y="0"/>
                </a:lnTo>
                <a:lnTo>
                  <a:pt x="9055478" y="4464659"/>
                </a:lnTo>
                <a:lnTo>
                  <a:pt x="0" y="4464659"/>
                </a:lnTo>
                <a:lnTo>
                  <a:pt x="0" y="0"/>
                </a:lnTo>
                <a:close/>
              </a:path>
            </a:pathLst>
          </a:custGeom>
          <a:blipFill>
            <a:blip r:embed="rId7"/>
            <a:stretch>
              <a:fillRect/>
            </a:stretch>
          </a:blipFill>
        </p:spPr>
      </p:sp>
      <p:sp>
        <p:nvSpPr>
          <p:cNvPr id="7" name="Freeform 7"/>
          <p:cNvSpPr/>
          <p:nvPr/>
        </p:nvSpPr>
        <p:spPr>
          <a:xfrm>
            <a:off x="1661240" y="2081392"/>
            <a:ext cx="3538688" cy="3437099"/>
          </a:xfrm>
          <a:custGeom>
            <a:avLst/>
            <a:gdLst/>
            <a:ahLst/>
            <a:cxnLst/>
            <a:rect l="l" t="t" r="r" b="b"/>
            <a:pathLst>
              <a:path w="3538688" h="3437099">
                <a:moveTo>
                  <a:pt x="0" y="0"/>
                </a:moveTo>
                <a:lnTo>
                  <a:pt x="3538688" y="0"/>
                </a:lnTo>
                <a:lnTo>
                  <a:pt x="3538688" y="3437099"/>
                </a:lnTo>
                <a:lnTo>
                  <a:pt x="0" y="3437099"/>
                </a:lnTo>
                <a:lnTo>
                  <a:pt x="0" y="0"/>
                </a:lnTo>
                <a:close/>
              </a:path>
            </a:pathLst>
          </a:custGeom>
          <a:blipFill>
            <a:blip r:embed="rId8"/>
            <a:stretch>
              <a:fillRect/>
            </a:stretch>
          </a:blipFill>
        </p:spPr>
      </p:sp>
      <p:sp>
        <p:nvSpPr>
          <p:cNvPr id="8" name="TextBox 8"/>
          <p:cNvSpPr txBox="1"/>
          <p:nvPr/>
        </p:nvSpPr>
        <p:spPr>
          <a:xfrm>
            <a:off x="2094030" y="777619"/>
            <a:ext cx="14447542" cy="2097024"/>
          </a:xfrm>
          <a:prstGeom prst="rect">
            <a:avLst/>
          </a:prstGeom>
        </p:spPr>
        <p:txBody>
          <a:bodyPr lIns="0" tIns="0" rIns="0" bIns="0" rtlCol="0" anchor="t">
            <a:spAutoFit/>
          </a:bodyPr>
          <a:lstStyle/>
          <a:p>
            <a:pPr algn="ctr">
              <a:lnSpc>
                <a:spcPts val="8071"/>
              </a:lnSpc>
            </a:pPr>
            <a:r>
              <a:rPr lang="en-US" sz="8236" spc="-485">
                <a:solidFill>
                  <a:srgbClr val="0A3461"/>
                </a:solidFill>
                <a:latin typeface="Montserrat Bold"/>
              </a:rPr>
              <a:t>CITY/CHAMBER PARTNERSHIP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93C70"/>
        </a:solidFill>
        <a:effectLst/>
      </p:bgPr>
    </p:bg>
    <p:spTree>
      <p:nvGrpSpPr>
        <p:cNvPr id="1" name=""/>
        <p:cNvGrpSpPr/>
        <p:nvPr/>
      </p:nvGrpSpPr>
      <p:grpSpPr>
        <a:xfrm>
          <a:off x="0" y="0"/>
          <a:ext cx="0" cy="0"/>
          <a:chOff x="0" y="0"/>
          <a:chExt cx="0" cy="0"/>
        </a:xfrm>
      </p:grpSpPr>
      <p:sp>
        <p:nvSpPr>
          <p:cNvPr id="2" name="AutoShape 2"/>
          <p:cNvSpPr/>
          <p:nvPr/>
        </p:nvSpPr>
        <p:spPr>
          <a:xfrm rot="-1753206">
            <a:off x="-1065308" y="4290362"/>
            <a:ext cx="25783492" cy="9586163"/>
          </a:xfrm>
          <a:prstGeom prst="rect">
            <a:avLst/>
          </a:prstGeom>
          <a:solidFill>
            <a:srgbClr val="093C70">
              <a:alpha val="6667"/>
            </a:srgbClr>
          </a:solidFill>
        </p:spPr>
      </p:sp>
      <p:grpSp>
        <p:nvGrpSpPr>
          <p:cNvPr id="3" name="Group 3"/>
          <p:cNvGrpSpPr/>
          <p:nvPr/>
        </p:nvGrpSpPr>
        <p:grpSpPr>
          <a:xfrm>
            <a:off x="1082240" y="1628876"/>
            <a:ext cx="4626722" cy="1810294"/>
            <a:chOff x="0" y="0"/>
            <a:chExt cx="1687841" cy="660400"/>
          </a:xfrm>
        </p:grpSpPr>
        <p:sp>
          <p:nvSpPr>
            <p:cNvPr id="4" name="Freeform 4"/>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FFFFFF"/>
            </a:solidFill>
          </p:spPr>
        </p:sp>
      </p:grpSp>
      <p:grpSp>
        <p:nvGrpSpPr>
          <p:cNvPr id="5" name="Group 5"/>
          <p:cNvGrpSpPr/>
          <p:nvPr/>
        </p:nvGrpSpPr>
        <p:grpSpPr>
          <a:xfrm>
            <a:off x="12632578" y="7448006"/>
            <a:ext cx="4626722" cy="1810294"/>
            <a:chOff x="0" y="0"/>
            <a:chExt cx="1687841" cy="660400"/>
          </a:xfrm>
        </p:grpSpPr>
        <p:sp>
          <p:nvSpPr>
            <p:cNvPr id="6" name="Freeform 6"/>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FFFFFF"/>
            </a:solidFill>
          </p:spPr>
        </p:sp>
      </p:grpSp>
      <p:sp>
        <p:nvSpPr>
          <p:cNvPr id="7" name="Freeform 7"/>
          <p:cNvSpPr/>
          <p:nvPr/>
        </p:nvSpPr>
        <p:spPr>
          <a:xfrm>
            <a:off x="5655422" y="1654922"/>
            <a:ext cx="6977156" cy="6977156"/>
          </a:xfrm>
          <a:custGeom>
            <a:avLst/>
            <a:gdLst/>
            <a:ahLst/>
            <a:cxnLst/>
            <a:rect l="l" t="t" r="r" b="b"/>
            <a:pathLst>
              <a:path w="6977156" h="6977156">
                <a:moveTo>
                  <a:pt x="0" y="0"/>
                </a:moveTo>
                <a:lnTo>
                  <a:pt x="6977156" y="0"/>
                </a:lnTo>
                <a:lnTo>
                  <a:pt x="6977156" y="6977156"/>
                </a:lnTo>
                <a:lnTo>
                  <a:pt x="0" y="69771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1707239">
            <a:off x="10339641" y="7796868"/>
            <a:ext cx="1675183" cy="831310"/>
          </a:xfrm>
          <a:custGeom>
            <a:avLst/>
            <a:gdLst/>
            <a:ahLst/>
            <a:cxnLst/>
            <a:rect l="l" t="t" r="r" b="b"/>
            <a:pathLst>
              <a:path w="1675183" h="831310">
                <a:moveTo>
                  <a:pt x="0" y="0"/>
                </a:moveTo>
                <a:lnTo>
                  <a:pt x="1675183" y="0"/>
                </a:lnTo>
                <a:lnTo>
                  <a:pt x="1675183" y="831310"/>
                </a:lnTo>
                <a:lnTo>
                  <a:pt x="0" y="8313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1707239" flipH="1" flipV="1">
            <a:off x="6064753" y="2118368"/>
            <a:ext cx="1675183" cy="831310"/>
          </a:xfrm>
          <a:custGeom>
            <a:avLst/>
            <a:gdLst/>
            <a:ahLst/>
            <a:cxnLst/>
            <a:rect l="l" t="t" r="r" b="b"/>
            <a:pathLst>
              <a:path w="1675183" h="831310">
                <a:moveTo>
                  <a:pt x="1675184" y="831309"/>
                </a:moveTo>
                <a:lnTo>
                  <a:pt x="0" y="831309"/>
                </a:lnTo>
                <a:lnTo>
                  <a:pt x="0" y="0"/>
                </a:lnTo>
                <a:lnTo>
                  <a:pt x="1675184" y="0"/>
                </a:lnTo>
                <a:lnTo>
                  <a:pt x="1675184" y="831309"/>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11978256" y="471627"/>
            <a:ext cx="5935366" cy="2757683"/>
          </a:xfrm>
          <a:prstGeom prst="rect">
            <a:avLst/>
          </a:prstGeom>
        </p:spPr>
        <p:txBody>
          <a:bodyPr lIns="0" tIns="0" rIns="0" bIns="0" rtlCol="0" anchor="t">
            <a:spAutoFit/>
          </a:bodyPr>
          <a:lstStyle/>
          <a:p>
            <a:pPr algn="ctr">
              <a:lnSpc>
                <a:spcPts val="7189"/>
              </a:lnSpc>
            </a:pPr>
            <a:r>
              <a:rPr lang="en-US" sz="7336" spc="-432">
                <a:solidFill>
                  <a:srgbClr val="54C0E8"/>
                </a:solidFill>
                <a:latin typeface="Montserrat Ultra-Bold Italics"/>
              </a:rPr>
              <a:t>HOTEL OCCUPANCY TAX</a:t>
            </a:r>
          </a:p>
        </p:txBody>
      </p:sp>
      <p:sp>
        <p:nvSpPr>
          <p:cNvPr id="11" name="TextBox 11"/>
          <p:cNvSpPr txBox="1"/>
          <p:nvPr/>
        </p:nvSpPr>
        <p:spPr>
          <a:xfrm>
            <a:off x="1483108" y="1765672"/>
            <a:ext cx="3824986" cy="1358905"/>
          </a:xfrm>
          <a:prstGeom prst="rect">
            <a:avLst/>
          </a:prstGeom>
        </p:spPr>
        <p:txBody>
          <a:bodyPr lIns="0" tIns="0" rIns="0" bIns="0" rtlCol="0" anchor="t">
            <a:spAutoFit/>
          </a:bodyPr>
          <a:lstStyle/>
          <a:p>
            <a:pPr algn="ctr">
              <a:lnSpc>
                <a:spcPts val="11199"/>
              </a:lnSpc>
            </a:pPr>
            <a:r>
              <a:rPr lang="en-US" sz="7999" spc="159">
                <a:solidFill>
                  <a:srgbClr val="212423"/>
                </a:solidFill>
                <a:latin typeface="Montserrat"/>
              </a:rPr>
              <a:t>6%</a:t>
            </a:r>
          </a:p>
        </p:txBody>
      </p:sp>
      <p:sp>
        <p:nvSpPr>
          <p:cNvPr id="12" name="TextBox 12"/>
          <p:cNvSpPr txBox="1"/>
          <p:nvPr/>
        </p:nvSpPr>
        <p:spPr>
          <a:xfrm>
            <a:off x="13033446" y="7584803"/>
            <a:ext cx="3824986" cy="1358905"/>
          </a:xfrm>
          <a:prstGeom prst="rect">
            <a:avLst/>
          </a:prstGeom>
        </p:spPr>
        <p:txBody>
          <a:bodyPr lIns="0" tIns="0" rIns="0" bIns="0" rtlCol="0" anchor="t">
            <a:spAutoFit/>
          </a:bodyPr>
          <a:lstStyle/>
          <a:p>
            <a:pPr algn="ctr">
              <a:lnSpc>
                <a:spcPts val="11199"/>
              </a:lnSpc>
            </a:pPr>
            <a:r>
              <a:rPr lang="en-US" sz="7999" spc="159">
                <a:solidFill>
                  <a:srgbClr val="212423"/>
                </a:solidFill>
                <a:latin typeface="Montserrat"/>
              </a:rPr>
              <a:t>7%</a:t>
            </a:r>
          </a:p>
        </p:txBody>
      </p:sp>
      <p:sp>
        <p:nvSpPr>
          <p:cNvPr id="13" name="TextBox 13"/>
          <p:cNvSpPr txBox="1"/>
          <p:nvPr/>
        </p:nvSpPr>
        <p:spPr>
          <a:xfrm>
            <a:off x="1646003" y="990600"/>
            <a:ext cx="3499197" cy="635743"/>
          </a:xfrm>
          <a:prstGeom prst="rect">
            <a:avLst/>
          </a:prstGeom>
        </p:spPr>
        <p:txBody>
          <a:bodyPr lIns="0" tIns="0" rIns="0" bIns="0" rtlCol="0" anchor="t">
            <a:spAutoFit/>
          </a:bodyPr>
          <a:lstStyle/>
          <a:p>
            <a:pPr algn="ctr">
              <a:lnSpc>
                <a:spcPts val="5123"/>
              </a:lnSpc>
            </a:pPr>
            <a:r>
              <a:rPr lang="en-US" sz="3941" spc="78">
                <a:solidFill>
                  <a:srgbClr val="FFFFFF"/>
                </a:solidFill>
                <a:latin typeface="Montserrat Ultra-Bold"/>
              </a:rPr>
              <a:t>State</a:t>
            </a:r>
          </a:p>
        </p:txBody>
      </p:sp>
      <p:sp>
        <p:nvSpPr>
          <p:cNvPr id="14" name="TextBox 14"/>
          <p:cNvSpPr txBox="1"/>
          <p:nvPr/>
        </p:nvSpPr>
        <p:spPr>
          <a:xfrm>
            <a:off x="13033446" y="6647160"/>
            <a:ext cx="3824986" cy="635743"/>
          </a:xfrm>
          <a:prstGeom prst="rect">
            <a:avLst/>
          </a:prstGeom>
        </p:spPr>
        <p:txBody>
          <a:bodyPr lIns="0" tIns="0" rIns="0" bIns="0" rtlCol="0" anchor="t">
            <a:spAutoFit/>
          </a:bodyPr>
          <a:lstStyle/>
          <a:p>
            <a:pPr algn="ctr">
              <a:lnSpc>
                <a:spcPts val="5123"/>
              </a:lnSpc>
            </a:pPr>
            <a:r>
              <a:rPr lang="en-US" sz="3941" spc="78">
                <a:solidFill>
                  <a:srgbClr val="FFFFFF"/>
                </a:solidFill>
                <a:latin typeface="Montserrat Ultra-Bold"/>
              </a:rPr>
              <a:t>Local</a:t>
            </a:r>
          </a:p>
        </p:txBody>
      </p:sp>
      <p:sp>
        <p:nvSpPr>
          <p:cNvPr id="15" name="TextBox 15"/>
          <p:cNvSpPr txBox="1"/>
          <p:nvPr/>
        </p:nvSpPr>
        <p:spPr>
          <a:xfrm>
            <a:off x="5708962" y="3749864"/>
            <a:ext cx="6977156" cy="2337436"/>
          </a:xfrm>
          <a:prstGeom prst="rect">
            <a:avLst/>
          </a:prstGeom>
        </p:spPr>
        <p:txBody>
          <a:bodyPr lIns="0" tIns="0" rIns="0" bIns="0" rtlCol="0" anchor="t">
            <a:spAutoFit/>
          </a:bodyPr>
          <a:lstStyle/>
          <a:p>
            <a:pPr algn="ctr">
              <a:lnSpc>
                <a:spcPts val="9359"/>
              </a:lnSpc>
            </a:pPr>
            <a:r>
              <a:rPr lang="en-US" sz="7199" spc="143">
                <a:solidFill>
                  <a:srgbClr val="FFFFFF"/>
                </a:solidFill>
                <a:latin typeface="Montserrat Bold"/>
              </a:rPr>
              <a:t>Total Rate</a:t>
            </a:r>
          </a:p>
          <a:p>
            <a:pPr algn="ctr">
              <a:lnSpc>
                <a:spcPts val="9359"/>
              </a:lnSpc>
              <a:spcBef>
                <a:spcPct val="0"/>
              </a:spcBef>
            </a:pPr>
            <a:r>
              <a:rPr lang="en-US" sz="7199" spc="143">
                <a:solidFill>
                  <a:srgbClr val="FFFFFF"/>
                </a:solidFill>
                <a:latin typeface="Montserrat Bold"/>
              </a:rPr>
              <a:t>13%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Freeform 3"/>
          <p:cNvSpPr/>
          <p:nvPr/>
        </p:nvSpPr>
        <p:spPr>
          <a:xfrm flipH="1">
            <a:off x="6305562" y="-995510"/>
            <a:ext cx="12278020" cy="12278020"/>
          </a:xfrm>
          <a:custGeom>
            <a:avLst/>
            <a:gdLst/>
            <a:ahLst/>
            <a:cxnLst/>
            <a:rect l="l" t="t" r="r" b="b"/>
            <a:pathLst>
              <a:path w="12278020" h="12278020">
                <a:moveTo>
                  <a:pt x="12278019" y="0"/>
                </a:moveTo>
                <a:lnTo>
                  <a:pt x="0" y="0"/>
                </a:lnTo>
                <a:lnTo>
                  <a:pt x="0" y="12278020"/>
                </a:lnTo>
                <a:lnTo>
                  <a:pt x="12278019" y="12278020"/>
                </a:lnTo>
                <a:lnTo>
                  <a:pt x="12278019"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4" name="AutoShape 4"/>
          <p:cNvSpPr/>
          <p:nvPr/>
        </p:nvSpPr>
        <p:spPr>
          <a:xfrm>
            <a:off x="596741" y="1415676"/>
            <a:ext cx="16422582" cy="8466564"/>
          </a:xfrm>
          <a:prstGeom prst="rect">
            <a:avLst/>
          </a:prstGeom>
          <a:solidFill>
            <a:srgbClr val="749ED4"/>
          </a:solidFill>
        </p:spPr>
      </p:sp>
      <p:sp>
        <p:nvSpPr>
          <p:cNvPr id="5" name="Freeform 5"/>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1127394" y="933315"/>
            <a:ext cx="6627859" cy="8949531"/>
          </a:xfrm>
          <a:custGeom>
            <a:avLst/>
            <a:gdLst/>
            <a:ahLst/>
            <a:cxnLst/>
            <a:rect l="l" t="t" r="r" b="b"/>
            <a:pathLst>
              <a:path w="6627859" h="8949531">
                <a:moveTo>
                  <a:pt x="0" y="0"/>
                </a:moveTo>
                <a:lnTo>
                  <a:pt x="6627859" y="0"/>
                </a:lnTo>
                <a:lnTo>
                  <a:pt x="6627859" y="8949532"/>
                </a:lnTo>
                <a:lnTo>
                  <a:pt x="0" y="8949532"/>
                </a:lnTo>
                <a:lnTo>
                  <a:pt x="0" y="0"/>
                </a:lnTo>
                <a:close/>
              </a:path>
            </a:pathLst>
          </a:custGeom>
          <a:blipFill>
            <a:blip r:embed="rId6"/>
            <a:stretch>
              <a:fillRect l="-542" r="-542"/>
            </a:stretch>
          </a:blipFill>
        </p:spPr>
      </p:sp>
      <p:sp>
        <p:nvSpPr>
          <p:cNvPr id="7" name="TextBox 7"/>
          <p:cNvSpPr txBox="1"/>
          <p:nvPr/>
        </p:nvSpPr>
        <p:spPr>
          <a:xfrm>
            <a:off x="724729" y="1421892"/>
            <a:ext cx="10210683" cy="8360283"/>
          </a:xfrm>
          <a:prstGeom prst="rect">
            <a:avLst/>
          </a:prstGeom>
        </p:spPr>
        <p:txBody>
          <a:bodyPr lIns="0" tIns="0" rIns="0" bIns="0" rtlCol="0" anchor="t">
            <a:spAutoFit/>
          </a:bodyPr>
          <a:lstStyle/>
          <a:p>
            <a:pPr>
              <a:lnSpc>
                <a:spcPts val="4176"/>
              </a:lnSpc>
            </a:pPr>
            <a:r>
              <a:rPr lang="en-US" sz="2400" spc="48">
                <a:solidFill>
                  <a:srgbClr val="FFFFFF"/>
                </a:solidFill>
                <a:latin typeface="Montserrat"/>
              </a:rPr>
              <a:t>Visit Rockwall serves as the Destination Marketing Organization for the City of Rockwall, Texas. Our goal is to introduce visitors to the area while highlighting the many things to do. We continue to work diligently to increase tourism to Rockwall. </a:t>
            </a:r>
          </a:p>
          <a:p>
            <a:pPr>
              <a:lnSpc>
                <a:spcPts val="2184"/>
              </a:lnSpc>
            </a:pPr>
            <a:endParaRPr lang="en-US" sz="2400" spc="48">
              <a:solidFill>
                <a:srgbClr val="FFFFFF"/>
              </a:solidFill>
              <a:latin typeface="Montserrat"/>
            </a:endParaRPr>
          </a:p>
          <a:p>
            <a:pPr>
              <a:lnSpc>
                <a:spcPts val="4176"/>
              </a:lnSpc>
            </a:pPr>
            <a:r>
              <a:rPr lang="en-US" sz="2400" spc="48">
                <a:solidFill>
                  <a:srgbClr val="FFFFFF"/>
                </a:solidFill>
                <a:latin typeface="Montserrat"/>
              </a:rPr>
              <a:t>Our mission is to market everything Rockwall has to offer to attract visitors. Continued collaborations with local organizations all us to serve as an advocate for the city and be a positive voice for the community. </a:t>
            </a:r>
          </a:p>
          <a:p>
            <a:pPr>
              <a:lnSpc>
                <a:spcPts val="2232"/>
              </a:lnSpc>
            </a:pPr>
            <a:endParaRPr lang="en-US" sz="2400" spc="48">
              <a:solidFill>
                <a:srgbClr val="FFFFFF"/>
              </a:solidFill>
              <a:latin typeface="Montserrat"/>
            </a:endParaRPr>
          </a:p>
          <a:p>
            <a:pPr>
              <a:lnSpc>
                <a:spcPts val="4176"/>
              </a:lnSpc>
            </a:pPr>
            <a:r>
              <a:rPr lang="en-US" sz="2400" spc="48">
                <a:solidFill>
                  <a:srgbClr val="FFFFFF"/>
                </a:solidFill>
                <a:latin typeface="Montserrat"/>
              </a:rPr>
              <a:t>Our goal is to inspire both leisure and business travelers to choose Rockwall as the next destination by highlighting its unique attractions, shopping, dining, history, the great outdoors, and entertainment. Lets not forget why we are known as the Free Live Capitol of North Texas. Visit Rockwall remains committed to helping visitors discover their next adventure in Rockwall.</a:t>
            </a:r>
          </a:p>
        </p:txBody>
      </p:sp>
      <p:sp>
        <p:nvSpPr>
          <p:cNvPr id="8" name="TextBox 8"/>
          <p:cNvSpPr txBox="1"/>
          <p:nvPr/>
        </p:nvSpPr>
        <p:spPr>
          <a:xfrm>
            <a:off x="1028700" y="615051"/>
            <a:ext cx="9629850" cy="750830"/>
          </a:xfrm>
          <a:prstGeom prst="rect">
            <a:avLst/>
          </a:prstGeom>
        </p:spPr>
        <p:txBody>
          <a:bodyPr lIns="0" tIns="0" rIns="0" bIns="0" rtlCol="0" anchor="t">
            <a:spAutoFit/>
          </a:bodyPr>
          <a:lstStyle/>
          <a:p>
            <a:pPr algn="ctr">
              <a:lnSpc>
                <a:spcPts val="5621"/>
              </a:lnSpc>
            </a:pPr>
            <a:r>
              <a:rPr lang="en-US" sz="5736" spc="-338">
                <a:solidFill>
                  <a:srgbClr val="62A945"/>
                </a:solidFill>
                <a:latin typeface="Montserrat Bold"/>
              </a:rPr>
              <a:t>WHO IS VISIT ROCKWALL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AutoShape 3"/>
          <p:cNvSpPr/>
          <p:nvPr/>
        </p:nvSpPr>
        <p:spPr>
          <a:xfrm rot="2700000">
            <a:off x="-2646503" y="9043300"/>
            <a:ext cx="5293007" cy="2487400"/>
          </a:xfrm>
          <a:prstGeom prst="rect">
            <a:avLst/>
          </a:prstGeom>
          <a:solidFill>
            <a:srgbClr val="093C70"/>
          </a:solidFill>
        </p:spPr>
      </p:sp>
      <p:sp>
        <p:nvSpPr>
          <p:cNvPr id="4" name="AutoShape 4"/>
          <p:cNvSpPr/>
          <p:nvPr/>
        </p:nvSpPr>
        <p:spPr>
          <a:xfrm rot="2700000">
            <a:off x="15641497" y="-1243700"/>
            <a:ext cx="5293007" cy="2487400"/>
          </a:xfrm>
          <a:prstGeom prst="rect">
            <a:avLst/>
          </a:prstGeom>
          <a:solidFill>
            <a:srgbClr val="093C70"/>
          </a:solidFill>
        </p:spPr>
      </p:sp>
      <p:grpSp>
        <p:nvGrpSpPr>
          <p:cNvPr id="5" name="Group 5"/>
          <p:cNvGrpSpPr/>
          <p:nvPr/>
        </p:nvGrpSpPr>
        <p:grpSpPr>
          <a:xfrm>
            <a:off x="430800" y="7267622"/>
            <a:ext cx="5806670" cy="2271971"/>
            <a:chOff x="0" y="0"/>
            <a:chExt cx="1687841" cy="660400"/>
          </a:xfrm>
        </p:grpSpPr>
        <p:sp>
          <p:nvSpPr>
            <p:cNvPr id="6" name="Freeform 6"/>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7BAA5D"/>
            </a:solidFill>
          </p:spPr>
        </p:sp>
      </p:grpSp>
      <p:grpSp>
        <p:nvGrpSpPr>
          <p:cNvPr id="7" name="Group 7"/>
          <p:cNvGrpSpPr/>
          <p:nvPr/>
        </p:nvGrpSpPr>
        <p:grpSpPr>
          <a:xfrm>
            <a:off x="-2512615" y="1681677"/>
            <a:ext cx="6341720" cy="1309890"/>
            <a:chOff x="0" y="0"/>
            <a:chExt cx="3197270" cy="660400"/>
          </a:xfrm>
        </p:grpSpPr>
        <p:sp>
          <p:nvSpPr>
            <p:cNvPr id="8" name="Freeform 8"/>
            <p:cNvSpPr/>
            <p:nvPr/>
          </p:nvSpPr>
          <p:spPr>
            <a:xfrm>
              <a:off x="0" y="0"/>
              <a:ext cx="3197270" cy="660400"/>
            </a:xfrm>
            <a:custGeom>
              <a:avLst/>
              <a:gdLst/>
              <a:ahLst/>
              <a:cxnLst/>
              <a:rect l="l" t="t" r="r" b="b"/>
              <a:pathLst>
                <a:path w="3197270" h="660400">
                  <a:moveTo>
                    <a:pt x="3072810" y="660400"/>
                  </a:moveTo>
                  <a:lnTo>
                    <a:pt x="124460" y="660400"/>
                  </a:lnTo>
                  <a:cubicBezTo>
                    <a:pt x="55880" y="660400"/>
                    <a:pt x="0" y="604520"/>
                    <a:pt x="0" y="535940"/>
                  </a:cubicBezTo>
                  <a:lnTo>
                    <a:pt x="0" y="124460"/>
                  </a:lnTo>
                  <a:cubicBezTo>
                    <a:pt x="0" y="55880"/>
                    <a:pt x="55880" y="0"/>
                    <a:pt x="124460" y="0"/>
                  </a:cubicBezTo>
                  <a:lnTo>
                    <a:pt x="3072810" y="0"/>
                  </a:lnTo>
                  <a:cubicBezTo>
                    <a:pt x="3141390" y="0"/>
                    <a:pt x="3197270" y="55880"/>
                    <a:pt x="3197270" y="124460"/>
                  </a:cubicBezTo>
                  <a:lnTo>
                    <a:pt x="3197270" y="535940"/>
                  </a:lnTo>
                  <a:cubicBezTo>
                    <a:pt x="3197270" y="604520"/>
                    <a:pt x="3141390" y="660400"/>
                    <a:pt x="3072810" y="660400"/>
                  </a:cubicBezTo>
                  <a:close/>
                </a:path>
              </a:pathLst>
            </a:custGeom>
            <a:solidFill>
              <a:srgbClr val="7BAA5D"/>
            </a:solidFill>
          </p:spPr>
        </p:sp>
      </p:grpSp>
      <p:grpSp>
        <p:nvGrpSpPr>
          <p:cNvPr id="9" name="Group 9"/>
          <p:cNvGrpSpPr/>
          <p:nvPr/>
        </p:nvGrpSpPr>
        <p:grpSpPr>
          <a:xfrm>
            <a:off x="13791302" y="1681677"/>
            <a:ext cx="7009313" cy="1309890"/>
            <a:chOff x="0" y="0"/>
            <a:chExt cx="3533847" cy="660400"/>
          </a:xfrm>
        </p:grpSpPr>
        <p:sp>
          <p:nvSpPr>
            <p:cNvPr id="10" name="Freeform 10"/>
            <p:cNvSpPr/>
            <p:nvPr/>
          </p:nvSpPr>
          <p:spPr>
            <a:xfrm>
              <a:off x="0" y="0"/>
              <a:ext cx="3533847" cy="660400"/>
            </a:xfrm>
            <a:custGeom>
              <a:avLst/>
              <a:gdLst/>
              <a:ahLst/>
              <a:cxnLst/>
              <a:rect l="l" t="t" r="r" b="b"/>
              <a:pathLst>
                <a:path w="3533847" h="660400">
                  <a:moveTo>
                    <a:pt x="3409386" y="660400"/>
                  </a:moveTo>
                  <a:lnTo>
                    <a:pt x="124460" y="660400"/>
                  </a:lnTo>
                  <a:cubicBezTo>
                    <a:pt x="55880" y="660400"/>
                    <a:pt x="0" y="604520"/>
                    <a:pt x="0" y="535940"/>
                  </a:cubicBezTo>
                  <a:lnTo>
                    <a:pt x="0" y="124460"/>
                  </a:lnTo>
                  <a:cubicBezTo>
                    <a:pt x="0" y="55880"/>
                    <a:pt x="55880" y="0"/>
                    <a:pt x="124460" y="0"/>
                  </a:cubicBezTo>
                  <a:lnTo>
                    <a:pt x="3409386" y="0"/>
                  </a:lnTo>
                  <a:cubicBezTo>
                    <a:pt x="3477966" y="0"/>
                    <a:pt x="3533847" y="55880"/>
                    <a:pt x="3533847" y="124460"/>
                  </a:cubicBezTo>
                  <a:lnTo>
                    <a:pt x="3533847" y="535940"/>
                  </a:lnTo>
                  <a:cubicBezTo>
                    <a:pt x="3533847" y="604520"/>
                    <a:pt x="3477966" y="660400"/>
                    <a:pt x="3409386" y="660400"/>
                  </a:cubicBezTo>
                  <a:close/>
                </a:path>
              </a:pathLst>
            </a:custGeom>
            <a:solidFill>
              <a:srgbClr val="7BAA5D"/>
            </a:solidFill>
          </p:spPr>
        </p:sp>
      </p:grpSp>
      <p:grpSp>
        <p:nvGrpSpPr>
          <p:cNvPr id="11" name="Group 11"/>
          <p:cNvGrpSpPr/>
          <p:nvPr/>
        </p:nvGrpSpPr>
        <p:grpSpPr>
          <a:xfrm>
            <a:off x="6380345" y="7132671"/>
            <a:ext cx="6060565" cy="2371312"/>
            <a:chOff x="0" y="0"/>
            <a:chExt cx="1687841" cy="660400"/>
          </a:xfrm>
        </p:grpSpPr>
        <p:sp>
          <p:nvSpPr>
            <p:cNvPr id="12" name="Freeform 12"/>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7BAA5D"/>
            </a:solidFill>
          </p:spPr>
        </p:sp>
      </p:grpSp>
      <p:grpSp>
        <p:nvGrpSpPr>
          <p:cNvPr id="13" name="Group 13"/>
          <p:cNvGrpSpPr/>
          <p:nvPr/>
        </p:nvGrpSpPr>
        <p:grpSpPr>
          <a:xfrm>
            <a:off x="12579038" y="7132671"/>
            <a:ext cx="5573166" cy="2180608"/>
            <a:chOff x="0" y="0"/>
            <a:chExt cx="1687841" cy="660400"/>
          </a:xfrm>
        </p:grpSpPr>
        <p:sp>
          <p:nvSpPr>
            <p:cNvPr id="14" name="Freeform 14"/>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7BAA5D"/>
            </a:solidFill>
          </p:spPr>
        </p:sp>
      </p:grpSp>
      <p:sp>
        <p:nvSpPr>
          <p:cNvPr id="15" name="TextBox 15"/>
          <p:cNvSpPr txBox="1"/>
          <p:nvPr/>
        </p:nvSpPr>
        <p:spPr>
          <a:xfrm>
            <a:off x="4125267" y="1383361"/>
            <a:ext cx="9369872" cy="2097024"/>
          </a:xfrm>
          <a:prstGeom prst="rect">
            <a:avLst/>
          </a:prstGeom>
        </p:spPr>
        <p:txBody>
          <a:bodyPr lIns="0" tIns="0" rIns="0" bIns="0" rtlCol="0" anchor="t">
            <a:spAutoFit/>
          </a:bodyPr>
          <a:lstStyle/>
          <a:p>
            <a:pPr algn="ctr">
              <a:lnSpc>
                <a:spcPts val="8071"/>
              </a:lnSpc>
            </a:pPr>
            <a:r>
              <a:rPr lang="en-US" sz="8236" spc="-485">
                <a:solidFill>
                  <a:srgbClr val="1E376D"/>
                </a:solidFill>
                <a:latin typeface="Montserrat Ultra-Bold Italics"/>
              </a:rPr>
              <a:t>ORGANIZATIONAL PROFILE</a:t>
            </a:r>
          </a:p>
        </p:txBody>
      </p:sp>
      <p:sp>
        <p:nvSpPr>
          <p:cNvPr id="16" name="TextBox 16"/>
          <p:cNvSpPr txBox="1"/>
          <p:nvPr/>
        </p:nvSpPr>
        <p:spPr>
          <a:xfrm>
            <a:off x="3395601" y="4811936"/>
            <a:ext cx="11496797" cy="422275"/>
          </a:xfrm>
          <a:prstGeom prst="rect">
            <a:avLst/>
          </a:prstGeom>
        </p:spPr>
        <p:txBody>
          <a:bodyPr lIns="0" tIns="0" rIns="0" bIns="0" rtlCol="0" anchor="t">
            <a:spAutoFit/>
          </a:bodyPr>
          <a:lstStyle/>
          <a:p>
            <a:pPr algn="ctr">
              <a:lnSpc>
                <a:spcPts val="3500"/>
              </a:lnSpc>
            </a:pPr>
            <a:r>
              <a:rPr lang="en-US" sz="2500" spc="50">
                <a:solidFill>
                  <a:srgbClr val="212423"/>
                </a:solidFill>
                <a:latin typeface="Montserrat"/>
              </a:rPr>
              <a:t>To promote Rockwall as a premiere tourist destination.</a:t>
            </a:r>
          </a:p>
        </p:txBody>
      </p:sp>
      <p:sp>
        <p:nvSpPr>
          <p:cNvPr id="17" name="TextBox 17"/>
          <p:cNvSpPr txBox="1"/>
          <p:nvPr/>
        </p:nvSpPr>
        <p:spPr>
          <a:xfrm>
            <a:off x="859168" y="7301882"/>
            <a:ext cx="5054452" cy="2165350"/>
          </a:xfrm>
          <a:prstGeom prst="rect">
            <a:avLst/>
          </a:prstGeom>
        </p:spPr>
        <p:txBody>
          <a:bodyPr lIns="0" tIns="0" rIns="0" bIns="0" rtlCol="0" anchor="t">
            <a:spAutoFit/>
          </a:bodyPr>
          <a:lstStyle/>
          <a:p>
            <a:pPr algn="ctr">
              <a:lnSpc>
                <a:spcPts val="3499"/>
              </a:lnSpc>
            </a:pPr>
            <a:r>
              <a:rPr lang="en-US" sz="2499" spc="49">
                <a:solidFill>
                  <a:srgbClr val="FFFFFF"/>
                </a:solidFill>
                <a:latin typeface="Montserrat"/>
              </a:rPr>
              <a:t>To improve the quality of life in Rockwall through travel &amp; tourism by marketing Rockwall as an attractive meeting &amp; visitor destination.</a:t>
            </a:r>
          </a:p>
        </p:txBody>
      </p:sp>
      <p:sp>
        <p:nvSpPr>
          <p:cNvPr id="18" name="TextBox 18"/>
          <p:cNvSpPr txBox="1"/>
          <p:nvPr/>
        </p:nvSpPr>
        <p:spPr>
          <a:xfrm>
            <a:off x="6380345" y="7192291"/>
            <a:ext cx="5731338" cy="2165350"/>
          </a:xfrm>
          <a:prstGeom prst="rect">
            <a:avLst/>
          </a:prstGeom>
        </p:spPr>
        <p:txBody>
          <a:bodyPr lIns="0" tIns="0" rIns="0" bIns="0" rtlCol="0" anchor="t">
            <a:spAutoFit/>
          </a:bodyPr>
          <a:lstStyle/>
          <a:p>
            <a:pPr algn="ctr">
              <a:lnSpc>
                <a:spcPts val="3499"/>
              </a:lnSpc>
            </a:pPr>
            <a:r>
              <a:rPr lang="en-US" sz="2499" spc="49">
                <a:solidFill>
                  <a:srgbClr val="FFFFFF"/>
                </a:solidFill>
                <a:latin typeface="Montserrat"/>
              </a:rPr>
              <a:t>To be recognized as the destination for excellence in services, community collaboration, business growth, tourism and quality living.</a:t>
            </a:r>
          </a:p>
        </p:txBody>
      </p:sp>
      <p:sp>
        <p:nvSpPr>
          <p:cNvPr id="19" name="TextBox 19"/>
          <p:cNvSpPr txBox="1"/>
          <p:nvPr/>
        </p:nvSpPr>
        <p:spPr>
          <a:xfrm>
            <a:off x="13344868" y="7498111"/>
            <a:ext cx="3808741" cy="1289050"/>
          </a:xfrm>
          <a:prstGeom prst="rect">
            <a:avLst/>
          </a:prstGeom>
        </p:spPr>
        <p:txBody>
          <a:bodyPr lIns="0" tIns="0" rIns="0" bIns="0" rtlCol="0" anchor="t">
            <a:spAutoFit/>
          </a:bodyPr>
          <a:lstStyle/>
          <a:p>
            <a:pPr algn="ctr">
              <a:lnSpc>
                <a:spcPts val="3499"/>
              </a:lnSpc>
            </a:pPr>
            <a:r>
              <a:rPr lang="en-US" sz="2499" spc="49">
                <a:solidFill>
                  <a:srgbClr val="FFFFFF"/>
                </a:solidFill>
                <a:latin typeface="Montserrat"/>
              </a:rPr>
              <a:t>Bring in visitors to drive our local community.</a:t>
            </a:r>
          </a:p>
        </p:txBody>
      </p:sp>
      <p:sp>
        <p:nvSpPr>
          <p:cNvPr id="20" name="TextBox 20"/>
          <p:cNvSpPr txBox="1"/>
          <p:nvPr/>
        </p:nvSpPr>
        <p:spPr>
          <a:xfrm>
            <a:off x="6678746" y="3897906"/>
            <a:ext cx="4930507" cy="633846"/>
          </a:xfrm>
          <a:prstGeom prst="rect">
            <a:avLst/>
          </a:prstGeom>
        </p:spPr>
        <p:txBody>
          <a:bodyPr lIns="0" tIns="0" rIns="0" bIns="0" rtlCol="0" anchor="t">
            <a:spAutoFit/>
          </a:bodyPr>
          <a:lstStyle/>
          <a:p>
            <a:pPr algn="ctr">
              <a:lnSpc>
                <a:spcPts val="5588"/>
              </a:lnSpc>
            </a:pPr>
            <a:r>
              <a:rPr lang="en-US" sz="2941" spc="58">
                <a:solidFill>
                  <a:srgbClr val="1E376D"/>
                </a:solidFill>
                <a:latin typeface="Montserrat Ultra-Bold"/>
              </a:rPr>
              <a:t>Our Philosophy</a:t>
            </a:r>
          </a:p>
        </p:txBody>
      </p:sp>
      <p:sp>
        <p:nvSpPr>
          <p:cNvPr id="21" name="TextBox 21"/>
          <p:cNvSpPr txBox="1"/>
          <p:nvPr/>
        </p:nvSpPr>
        <p:spPr>
          <a:xfrm>
            <a:off x="1646003" y="6341995"/>
            <a:ext cx="3499197" cy="633846"/>
          </a:xfrm>
          <a:prstGeom prst="rect">
            <a:avLst/>
          </a:prstGeom>
        </p:spPr>
        <p:txBody>
          <a:bodyPr lIns="0" tIns="0" rIns="0" bIns="0" rtlCol="0" anchor="t">
            <a:spAutoFit/>
          </a:bodyPr>
          <a:lstStyle/>
          <a:p>
            <a:pPr algn="ctr">
              <a:lnSpc>
                <a:spcPts val="5588"/>
              </a:lnSpc>
            </a:pPr>
            <a:r>
              <a:rPr lang="en-US" sz="2941" spc="58">
                <a:solidFill>
                  <a:srgbClr val="1E376D"/>
                </a:solidFill>
                <a:latin typeface="Montserrat Ultra-Bold"/>
              </a:rPr>
              <a:t>Our Mission</a:t>
            </a:r>
          </a:p>
        </p:txBody>
      </p:sp>
      <p:sp>
        <p:nvSpPr>
          <p:cNvPr id="22" name="TextBox 22"/>
          <p:cNvSpPr txBox="1"/>
          <p:nvPr/>
        </p:nvSpPr>
        <p:spPr>
          <a:xfrm>
            <a:off x="7394402" y="6341995"/>
            <a:ext cx="3499197" cy="633846"/>
          </a:xfrm>
          <a:prstGeom prst="rect">
            <a:avLst/>
          </a:prstGeom>
        </p:spPr>
        <p:txBody>
          <a:bodyPr lIns="0" tIns="0" rIns="0" bIns="0" rtlCol="0" anchor="t">
            <a:spAutoFit/>
          </a:bodyPr>
          <a:lstStyle/>
          <a:p>
            <a:pPr algn="ctr">
              <a:lnSpc>
                <a:spcPts val="5588"/>
              </a:lnSpc>
            </a:pPr>
            <a:r>
              <a:rPr lang="en-US" sz="2941" spc="58">
                <a:solidFill>
                  <a:srgbClr val="1E376D"/>
                </a:solidFill>
                <a:latin typeface="Montserrat Ultra-Bold"/>
              </a:rPr>
              <a:t>Our Vision</a:t>
            </a:r>
          </a:p>
        </p:txBody>
      </p:sp>
      <p:sp>
        <p:nvSpPr>
          <p:cNvPr id="23" name="TextBox 23"/>
          <p:cNvSpPr txBox="1"/>
          <p:nvPr/>
        </p:nvSpPr>
        <p:spPr>
          <a:xfrm>
            <a:off x="13499640" y="6341995"/>
            <a:ext cx="3499197" cy="633846"/>
          </a:xfrm>
          <a:prstGeom prst="rect">
            <a:avLst/>
          </a:prstGeom>
        </p:spPr>
        <p:txBody>
          <a:bodyPr lIns="0" tIns="0" rIns="0" bIns="0" rtlCol="0" anchor="t">
            <a:spAutoFit/>
          </a:bodyPr>
          <a:lstStyle/>
          <a:p>
            <a:pPr algn="ctr">
              <a:lnSpc>
                <a:spcPts val="5588"/>
              </a:lnSpc>
            </a:pPr>
            <a:r>
              <a:rPr lang="en-US" sz="2941" spc="58">
                <a:solidFill>
                  <a:srgbClr val="1E376D"/>
                </a:solidFill>
                <a:latin typeface="Montserrat Ultra-Bold"/>
              </a:rPr>
              <a:t>Our Goals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Freeform 3"/>
          <p:cNvSpPr/>
          <p:nvPr/>
        </p:nvSpPr>
        <p:spPr>
          <a:xfrm flipH="1">
            <a:off x="6305562" y="-995510"/>
            <a:ext cx="12278020" cy="12278020"/>
          </a:xfrm>
          <a:custGeom>
            <a:avLst/>
            <a:gdLst/>
            <a:ahLst/>
            <a:cxnLst/>
            <a:rect l="l" t="t" r="r" b="b"/>
            <a:pathLst>
              <a:path w="12278020" h="12278020">
                <a:moveTo>
                  <a:pt x="12278019" y="0"/>
                </a:moveTo>
                <a:lnTo>
                  <a:pt x="0" y="0"/>
                </a:lnTo>
                <a:lnTo>
                  <a:pt x="0" y="12278020"/>
                </a:lnTo>
                <a:lnTo>
                  <a:pt x="12278019" y="12278020"/>
                </a:lnTo>
                <a:lnTo>
                  <a:pt x="12278019"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4" name="AutoShape 4"/>
          <p:cNvSpPr/>
          <p:nvPr/>
        </p:nvSpPr>
        <p:spPr>
          <a:xfrm>
            <a:off x="596741" y="1415676"/>
            <a:ext cx="16422582" cy="8466564"/>
          </a:xfrm>
          <a:prstGeom prst="rect">
            <a:avLst/>
          </a:prstGeom>
          <a:solidFill>
            <a:srgbClr val="749ED4"/>
          </a:solidFill>
        </p:spPr>
      </p:sp>
      <p:sp>
        <p:nvSpPr>
          <p:cNvPr id="5" name="Freeform 5"/>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935412" y="933315"/>
            <a:ext cx="6943725" cy="9258300"/>
          </a:xfrm>
          <a:custGeom>
            <a:avLst/>
            <a:gdLst/>
            <a:ahLst/>
            <a:cxnLst/>
            <a:rect l="l" t="t" r="r" b="b"/>
            <a:pathLst>
              <a:path w="6943725" h="9258300">
                <a:moveTo>
                  <a:pt x="0" y="0"/>
                </a:moveTo>
                <a:lnTo>
                  <a:pt x="6943725" y="0"/>
                </a:lnTo>
                <a:lnTo>
                  <a:pt x="6943725" y="9258300"/>
                </a:lnTo>
                <a:lnTo>
                  <a:pt x="0" y="9258300"/>
                </a:lnTo>
                <a:lnTo>
                  <a:pt x="0" y="0"/>
                </a:lnTo>
                <a:close/>
              </a:path>
            </a:pathLst>
          </a:custGeom>
          <a:blipFill>
            <a:blip r:embed="rId6"/>
            <a:stretch>
              <a:fillRect/>
            </a:stretch>
          </a:blipFill>
        </p:spPr>
      </p:sp>
      <p:sp>
        <p:nvSpPr>
          <p:cNvPr id="7" name="TextBox 7"/>
          <p:cNvSpPr txBox="1"/>
          <p:nvPr/>
        </p:nvSpPr>
        <p:spPr>
          <a:xfrm>
            <a:off x="738283" y="2735642"/>
            <a:ext cx="10210683" cy="5712333"/>
          </a:xfrm>
          <a:prstGeom prst="rect">
            <a:avLst/>
          </a:prstGeom>
        </p:spPr>
        <p:txBody>
          <a:bodyPr lIns="0" tIns="0" rIns="0" bIns="0" rtlCol="0" anchor="t">
            <a:spAutoFit/>
          </a:bodyPr>
          <a:lstStyle/>
          <a:p>
            <a:pPr>
              <a:lnSpc>
                <a:spcPts val="4176"/>
              </a:lnSpc>
            </a:pPr>
            <a:r>
              <a:rPr lang="en-US" sz="2400" spc="48">
                <a:solidFill>
                  <a:srgbClr val="FFFFFF"/>
                </a:solidFill>
                <a:latin typeface="Montserrat"/>
              </a:rPr>
              <a:t>Conferences/Events</a:t>
            </a:r>
          </a:p>
          <a:p>
            <a:pPr marL="518160" lvl="1" indent="-259080">
              <a:lnSpc>
                <a:spcPts val="4176"/>
              </a:lnSpc>
              <a:buFont typeface="Arial"/>
              <a:buChar char="•"/>
            </a:pPr>
            <a:r>
              <a:rPr lang="en-US" sz="2400" spc="48">
                <a:solidFill>
                  <a:srgbClr val="FFFFFF"/>
                </a:solidFill>
                <a:latin typeface="Montserrat"/>
              </a:rPr>
              <a:t>Ski Nautique - 3rd year for Rockwall to host annual event</a:t>
            </a:r>
          </a:p>
          <a:p>
            <a:pPr marL="518160" lvl="1" indent="-259080">
              <a:lnSpc>
                <a:spcPts val="4176"/>
              </a:lnSpc>
              <a:buFont typeface="Arial"/>
              <a:buChar char="•"/>
            </a:pPr>
            <a:r>
              <a:rPr lang="en-US" sz="2400" spc="48">
                <a:solidFill>
                  <a:srgbClr val="FFFFFF"/>
                </a:solidFill>
                <a:latin typeface="Montserrat"/>
              </a:rPr>
              <a:t>Texas Parkes &amp; Wildlife Annual Conference-  Visit Rockwall bid to host this event for 2024</a:t>
            </a:r>
          </a:p>
          <a:p>
            <a:pPr marL="518160" lvl="1" indent="-259080">
              <a:lnSpc>
                <a:spcPts val="4176"/>
              </a:lnSpc>
              <a:buFont typeface="Arial"/>
              <a:buChar char="•"/>
            </a:pPr>
            <a:r>
              <a:rPr lang="en-US" sz="2400" spc="48">
                <a:solidFill>
                  <a:srgbClr val="FFFFFF"/>
                </a:solidFill>
                <a:latin typeface="Montserrat"/>
              </a:rPr>
              <a:t>Regional Trainings &amp; Board Meetings - Visit Rockwall is here to help bring these meetings to Rockwall </a:t>
            </a:r>
          </a:p>
          <a:p>
            <a:pPr>
              <a:lnSpc>
                <a:spcPts val="4176"/>
              </a:lnSpc>
            </a:pPr>
            <a:endParaRPr lang="en-US" sz="2400" spc="48">
              <a:solidFill>
                <a:srgbClr val="FFFFFF"/>
              </a:solidFill>
              <a:latin typeface="Montserrat"/>
            </a:endParaRPr>
          </a:p>
          <a:p>
            <a:pPr>
              <a:lnSpc>
                <a:spcPts val="4176"/>
              </a:lnSpc>
            </a:pPr>
            <a:r>
              <a:rPr lang="en-US" sz="2400" spc="48">
                <a:solidFill>
                  <a:srgbClr val="FFFFFF"/>
                </a:solidFill>
                <a:latin typeface="Montserrat"/>
              </a:rPr>
              <a:t>Leisure</a:t>
            </a:r>
          </a:p>
          <a:p>
            <a:pPr marL="518160" lvl="1" indent="-259080">
              <a:lnSpc>
                <a:spcPts val="4176"/>
              </a:lnSpc>
              <a:buFont typeface="Arial"/>
              <a:buChar char="•"/>
            </a:pPr>
            <a:r>
              <a:rPr lang="en-US" sz="2400" spc="48">
                <a:solidFill>
                  <a:srgbClr val="FFFFFF"/>
                </a:solidFill>
                <a:latin typeface="Montserrat"/>
              </a:rPr>
              <a:t>Family Reunions</a:t>
            </a:r>
          </a:p>
          <a:p>
            <a:pPr marL="518160" lvl="1" indent="-259080">
              <a:lnSpc>
                <a:spcPts val="4176"/>
              </a:lnSpc>
              <a:buFont typeface="Arial"/>
              <a:buChar char="•"/>
            </a:pPr>
            <a:r>
              <a:rPr lang="en-US" sz="2400" spc="48">
                <a:solidFill>
                  <a:srgbClr val="FFFFFF"/>
                </a:solidFill>
                <a:latin typeface="Montserrat"/>
              </a:rPr>
              <a:t>Weddings</a:t>
            </a:r>
          </a:p>
          <a:p>
            <a:pPr marL="518160" lvl="1" indent="-259080">
              <a:lnSpc>
                <a:spcPts val="4176"/>
              </a:lnSpc>
              <a:buFont typeface="Arial"/>
              <a:buChar char="•"/>
            </a:pPr>
            <a:r>
              <a:rPr lang="en-US" sz="2400" spc="48">
                <a:solidFill>
                  <a:srgbClr val="FFFFFF"/>
                </a:solidFill>
                <a:latin typeface="Montserrat"/>
              </a:rPr>
              <a:t>Sporting Events</a:t>
            </a:r>
          </a:p>
        </p:txBody>
      </p:sp>
      <p:sp>
        <p:nvSpPr>
          <p:cNvPr id="8" name="TextBox 8"/>
          <p:cNvSpPr txBox="1"/>
          <p:nvPr/>
        </p:nvSpPr>
        <p:spPr>
          <a:xfrm>
            <a:off x="1028700" y="615051"/>
            <a:ext cx="9629850" cy="750830"/>
          </a:xfrm>
          <a:prstGeom prst="rect">
            <a:avLst/>
          </a:prstGeom>
        </p:spPr>
        <p:txBody>
          <a:bodyPr lIns="0" tIns="0" rIns="0" bIns="0" rtlCol="0" anchor="t">
            <a:spAutoFit/>
          </a:bodyPr>
          <a:lstStyle/>
          <a:p>
            <a:pPr algn="ctr">
              <a:lnSpc>
                <a:spcPts val="5621"/>
              </a:lnSpc>
            </a:pPr>
            <a:r>
              <a:rPr lang="en-US" sz="5736" spc="-338">
                <a:solidFill>
                  <a:srgbClr val="62A945"/>
                </a:solidFill>
                <a:latin typeface="Montserrat Bold"/>
              </a:rPr>
              <a:t>EXAMPLES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CFC"/>
        </a:solidFill>
        <a:effectLst/>
      </p:bgPr>
    </p:bg>
    <p:spTree>
      <p:nvGrpSpPr>
        <p:cNvPr id="1" name=""/>
        <p:cNvGrpSpPr/>
        <p:nvPr/>
      </p:nvGrpSpPr>
      <p:grpSpPr>
        <a:xfrm>
          <a:off x="0" y="0"/>
          <a:ext cx="0" cy="0"/>
          <a:chOff x="0" y="0"/>
          <a:chExt cx="0" cy="0"/>
        </a:xfrm>
      </p:grpSpPr>
      <p:sp>
        <p:nvSpPr>
          <p:cNvPr id="2" name="AutoShape 2"/>
          <p:cNvSpPr/>
          <p:nvPr/>
        </p:nvSpPr>
        <p:spPr>
          <a:xfrm rot="-1753206">
            <a:off x="-1598826" y="7534973"/>
            <a:ext cx="25783492" cy="9586163"/>
          </a:xfrm>
          <a:prstGeom prst="rect">
            <a:avLst/>
          </a:prstGeom>
          <a:solidFill>
            <a:srgbClr val="545454">
              <a:alpha val="4706"/>
            </a:srgbClr>
          </a:solidFill>
        </p:spPr>
      </p:sp>
      <p:grpSp>
        <p:nvGrpSpPr>
          <p:cNvPr id="3" name="Group 3"/>
          <p:cNvGrpSpPr/>
          <p:nvPr/>
        </p:nvGrpSpPr>
        <p:grpSpPr>
          <a:xfrm>
            <a:off x="694234" y="2862526"/>
            <a:ext cx="4113110" cy="2903329"/>
            <a:chOff x="0" y="0"/>
            <a:chExt cx="1500474" cy="1059142"/>
          </a:xfrm>
        </p:grpSpPr>
        <p:sp>
          <p:nvSpPr>
            <p:cNvPr id="4" name="Freeform 4"/>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2"/>
                    <a:pt x="1444594" y="1059143"/>
                    <a:pt x="1376014" y="1059143"/>
                  </a:cubicBezTo>
                  <a:close/>
                </a:path>
              </a:pathLst>
            </a:custGeom>
            <a:solidFill>
              <a:srgbClr val="093C70"/>
            </a:solidFill>
          </p:spPr>
        </p:sp>
      </p:grpSp>
      <p:grpSp>
        <p:nvGrpSpPr>
          <p:cNvPr id="5" name="Group 5"/>
          <p:cNvGrpSpPr/>
          <p:nvPr/>
        </p:nvGrpSpPr>
        <p:grpSpPr>
          <a:xfrm>
            <a:off x="7370730" y="5426508"/>
            <a:ext cx="3546540" cy="2503403"/>
            <a:chOff x="0" y="0"/>
            <a:chExt cx="1500474" cy="1059142"/>
          </a:xfrm>
        </p:grpSpPr>
        <p:sp>
          <p:nvSpPr>
            <p:cNvPr id="6" name="Freeform 6"/>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2"/>
                    <a:pt x="1444594" y="1059143"/>
                    <a:pt x="1376014" y="1059143"/>
                  </a:cubicBezTo>
                  <a:close/>
                </a:path>
              </a:pathLst>
            </a:custGeom>
            <a:solidFill>
              <a:srgbClr val="093C70"/>
            </a:solidFill>
          </p:spPr>
        </p:sp>
      </p:grpSp>
      <p:grpSp>
        <p:nvGrpSpPr>
          <p:cNvPr id="7" name="Group 7"/>
          <p:cNvGrpSpPr/>
          <p:nvPr/>
        </p:nvGrpSpPr>
        <p:grpSpPr>
          <a:xfrm>
            <a:off x="12988064" y="6732981"/>
            <a:ext cx="4113110" cy="2903329"/>
            <a:chOff x="0" y="0"/>
            <a:chExt cx="1500474" cy="1059142"/>
          </a:xfrm>
        </p:grpSpPr>
        <p:sp>
          <p:nvSpPr>
            <p:cNvPr id="8" name="Freeform 8"/>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2"/>
                    <a:pt x="1444594" y="1059143"/>
                    <a:pt x="1376014" y="1059143"/>
                  </a:cubicBezTo>
                  <a:close/>
                </a:path>
              </a:pathLst>
            </a:custGeom>
            <a:solidFill>
              <a:srgbClr val="093C70"/>
            </a:solidFill>
          </p:spPr>
        </p:sp>
      </p:grpSp>
      <p:grpSp>
        <p:nvGrpSpPr>
          <p:cNvPr id="9" name="Group 9"/>
          <p:cNvGrpSpPr>
            <a:grpSpLocks noChangeAspect="1"/>
          </p:cNvGrpSpPr>
          <p:nvPr/>
        </p:nvGrpSpPr>
        <p:grpSpPr>
          <a:xfrm>
            <a:off x="1288354" y="389141"/>
            <a:ext cx="2924869" cy="2924869"/>
            <a:chOff x="0" y="0"/>
            <a:chExt cx="6350000" cy="6350000"/>
          </a:xfrm>
        </p:grpSpPr>
        <p:sp>
          <p:nvSpPr>
            <p:cNvPr id="10" name="Freeform 10"/>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t="-1565" b="-48434"/>
              </a:stretch>
            </a:blipFill>
          </p:spPr>
        </p:sp>
        <p:sp>
          <p:nvSpPr>
            <p:cNvPr id="11" name="Freeform 11"/>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093C70"/>
            </a:solidFill>
          </p:spPr>
        </p:sp>
      </p:grpSp>
      <p:grpSp>
        <p:nvGrpSpPr>
          <p:cNvPr id="12" name="Group 12"/>
          <p:cNvGrpSpPr>
            <a:grpSpLocks noChangeAspect="1"/>
          </p:cNvGrpSpPr>
          <p:nvPr/>
        </p:nvGrpSpPr>
        <p:grpSpPr>
          <a:xfrm>
            <a:off x="13582184" y="4185936"/>
            <a:ext cx="2924869" cy="2924869"/>
            <a:chOff x="0" y="0"/>
            <a:chExt cx="6350000" cy="6350000"/>
          </a:xfrm>
        </p:grpSpPr>
        <p:sp>
          <p:nvSpPr>
            <p:cNvPr id="13" name="Freeform 13"/>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21" r="-21"/>
              </a:stretch>
            </a:blipFill>
          </p:spPr>
        </p:sp>
        <p:sp>
          <p:nvSpPr>
            <p:cNvPr id="14" name="Freeform 1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093C70"/>
            </a:solidFill>
          </p:spPr>
        </p:sp>
      </p:grpSp>
      <p:grpSp>
        <p:nvGrpSpPr>
          <p:cNvPr id="15" name="Group 15"/>
          <p:cNvGrpSpPr>
            <a:grpSpLocks noChangeAspect="1"/>
          </p:cNvGrpSpPr>
          <p:nvPr/>
        </p:nvGrpSpPr>
        <p:grpSpPr>
          <a:xfrm>
            <a:off x="7681565" y="2923319"/>
            <a:ext cx="2924869" cy="2924869"/>
            <a:chOff x="0" y="0"/>
            <a:chExt cx="6350000" cy="6350000"/>
          </a:xfrm>
        </p:grpSpPr>
        <p:sp>
          <p:nvSpPr>
            <p:cNvPr id="16" name="Freeform 16"/>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t="-9760" b="-9760"/>
              </a:stretch>
            </a:blipFill>
          </p:spPr>
        </p:sp>
        <p:sp>
          <p:nvSpPr>
            <p:cNvPr id="17" name="Freeform 17"/>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093C70"/>
            </a:solidFill>
          </p:spPr>
        </p:sp>
      </p:grpSp>
      <p:sp>
        <p:nvSpPr>
          <p:cNvPr id="18" name="AutoShape 18"/>
          <p:cNvSpPr/>
          <p:nvPr/>
        </p:nvSpPr>
        <p:spPr>
          <a:xfrm rot="-2700000">
            <a:off x="15641497" y="9043300"/>
            <a:ext cx="5293007" cy="2487400"/>
          </a:xfrm>
          <a:prstGeom prst="rect">
            <a:avLst/>
          </a:prstGeom>
          <a:solidFill>
            <a:srgbClr val="62A945"/>
          </a:solidFill>
        </p:spPr>
      </p:sp>
      <p:sp>
        <p:nvSpPr>
          <p:cNvPr id="19" name="AutoShape 19"/>
          <p:cNvSpPr/>
          <p:nvPr/>
        </p:nvSpPr>
        <p:spPr>
          <a:xfrm rot="-2700000">
            <a:off x="-2646503" y="-1243700"/>
            <a:ext cx="5293007" cy="2487400"/>
          </a:xfrm>
          <a:prstGeom prst="rect">
            <a:avLst/>
          </a:prstGeom>
          <a:solidFill>
            <a:srgbClr val="62A945"/>
          </a:solidFill>
        </p:spPr>
      </p:sp>
      <p:sp>
        <p:nvSpPr>
          <p:cNvPr id="20" name="TextBox 20"/>
          <p:cNvSpPr txBox="1"/>
          <p:nvPr/>
        </p:nvSpPr>
        <p:spPr>
          <a:xfrm>
            <a:off x="1130228" y="4177791"/>
            <a:ext cx="3241123" cy="396875"/>
          </a:xfrm>
          <a:prstGeom prst="rect">
            <a:avLst/>
          </a:prstGeom>
        </p:spPr>
        <p:txBody>
          <a:bodyPr lIns="0" tIns="0" rIns="0" bIns="0" rtlCol="0" anchor="t">
            <a:spAutoFit/>
          </a:bodyPr>
          <a:lstStyle/>
          <a:p>
            <a:pPr algn="ctr">
              <a:lnSpc>
                <a:spcPts val="3250"/>
              </a:lnSpc>
            </a:pPr>
            <a:r>
              <a:rPr lang="en-US" sz="2500" spc="50">
                <a:solidFill>
                  <a:srgbClr val="FFFFFF"/>
                </a:solidFill>
                <a:latin typeface="Montserrat"/>
              </a:rPr>
              <a:t>Darby Burkey, IOM</a:t>
            </a:r>
          </a:p>
        </p:txBody>
      </p:sp>
      <p:sp>
        <p:nvSpPr>
          <p:cNvPr id="21" name="TextBox 21"/>
          <p:cNvSpPr txBox="1"/>
          <p:nvPr/>
        </p:nvSpPr>
        <p:spPr>
          <a:xfrm>
            <a:off x="7681565" y="6902843"/>
            <a:ext cx="3241123" cy="396875"/>
          </a:xfrm>
          <a:prstGeom prst="rect">
            <a:avLst/>
          </a:prstGeom>
        </p:spPr>
        <p:txBody>
          <a:bodyPr lIns="0" tIns="0" rIns="0" bIns="0" rtlCol="0" anchor="t">
            <a:spAutoFit/>
          </a:bodyPr>
          <a:lstStyle/>
          <a:p>
            <a:pPr algn="ctr">
              <a:lnSpc>
                <a:spcPts val="3250"/>
              </a:lnSpc>
            </a:pPr>
            <a:r>
              <a:rPr lang="en-US" sz="2500" spc="50">
                <a:solidFill>
                  <a:srgbClr val="FFFFFF"/>
                </a:solidFill>
                <a:latin typeface="Montserrat"/>
              </a:rPr>
              <a:t>Jodi Willard</a:t>
            </a:r>
          </a:p>
        </p:txBody>
      </p:sp>
      <p:sp>
        <p:nvSpPr>
          <p:cNvPr id="22" name="TextBox 22"/>
          <p:cNvSpPr txBox="1"/>
          <p:nvPr/>
        </p:nvSpPr>
        <p:spPr>
          <a:xfrm>
            <a:off x="13424057" y="8496233"/>
            <a:ext cx="3241123" cy="396875"/>
          </a:xfrm>
          <a:prstGeom prst="rect">
            <a:avLst/>
          </a:prstGeom>
        </p:spPr>
        <p:txBody>
          <a:bodyPr lIns="0" tIns="0" rIns="0" bIns="0" rtlCol="0" anchor="t">
            <a:spAutoFit/>
          </a:bodyPr>
          <a:lstStyle/>
          <a:p>
            <a:pPr algn="ctr">
              <a:lnSpc>
                <a:spcPts val="3250"/>
              </a:lnSpc>
            </a:pPr>
            <a:r>
              <a:rPr lang="en-US" sz="2500" spc="50">
                <a:solidFill>
                  <a:srgbClr val="FFFFFF"/>
                </a:solidFill>
                <a:latin typeface="Montserrat"/>
              </a:rPr>
              <a:t>Kelsey Curbo</a:t>
            </a:r>
          </a:p>
        </p:txBody>
      </p:sp>
      <p:sp>
        <p:nvSpPr>
          <p:cNvPr id="23" name="TextBox 23"/>
          <p:cNvSpPr txBox="1"/>
          <p:nvPr/>
        </p:nvSpPr>
        <p:spPr>
          <a:xfrm>
            <a:off x="694234" y="3294960"/>
            <a:ext cx="4113110" cy="396875"/>
          </a:xfrm>
          <a:prstGeom prst="rect">
            <a:avLst/>
          </a:prstGeom>
        </p:spPr>
        <p:txBody>
          <a:bodyPr lIns="0" tIns="0" rIns="0" bIns="0" rtlCol="0" anchor="t">
            <a:spAutoFit/>
          </a:bodyPr>
          <a:lstStyle/>
          <a:p>
            <a:pPr algn="ctr">
              <a:lnSpc>
                <a:spcPts val="3250"/>
              </a:lnSpc>
            </a:pPr>
            <a:r>
              <a:rPr lang="en-US" sz="2500" spc="50">
                <a:solidFill>
                  <a:srgbClr val="FFFFFF"/>
                </a:solidFill>
                <a:latin typeface="Montserrat Ultra-Bold"/>
              </a:rPr>
              <a:t>President/CEO</a:t>
            </a:r>
          </a:p>
        </p:txBody>
      </p:sp>
      <p:sp>
        <p:nvSpPr>
          <p:cNvPr id="24" name="TextBox 24"/>
          <p:cNvSpPr txBox="1"/>
          <p:nvPr/>
        </p:nvSpPr>
        <p:spPr>
          <a:xfrm>
            <a:off x="7087445" y="6177078"/>
            <a:ext cx="4113110" cy="396875"/>
          </a:xfrm>
          <a:prstGeom prst="rect">
            <a:avLst/>
          </a:prstGeom>
        </p:spPr>
        <p:txBody>
          <a:bodyPr lIns="0" tIns="0" rIns="0" bIns="0" rtlCol="0" anchor="t">
            <a:spAutoFit/>
          </a:bodyPr>
          <a:lstStyle/>
          <a:p>
            <a:pPr algn="ctr">
              <a:lnSpc>
                <a:spcPts val="3250"/>
              </a:lnSpc>
            </a:pPr>
            <a:r>
              <a:rPr lang="en-US" sz="2500" spc="50">
                <a:solidFill>
                  <a:srgbClr val="FFFFFF"/>
                </a:solidFill>
                <a:latin typeface="Montserrat Ultra-Bold"/>
              </a:rPr>
              <a:t>Director of Tourism</a:t>
            </a:r>
          </a:p>
        </p:txBody>
      </p:sp>
      <p:sp>
        <p:nvSpPr>
          <p:cNvPr id="25" name="TextBox 25"/>
          <p:cNvSpPr txBox="1"/>
          <p:nvPr/>
        </p:nvSpPr>
        <p:spPr>
          <a:xfrm>
            <a:off x="12988064" y="7517161"/>
            <a:ext cx="4113110" cy="806450"/>
          </a:xfrm>
          <a:prstGeom prst="rect">
            <a:avLst/>
          </a:prstGeom>
        </p:spPr>
        <p:txBody>
          <a:bodyPr lIns="0" tIns="0" rIns="0" bIns="0" rtlCol="0" anchor="t">
            <a:spAutoFit/>
          </a:bodyPr>
          <a:lstStyle/>
          <a:p>
            <a:pPr algn="ctr">
              <a:lnSpc>
                <a:spcPts val="3250"/>
              </a:lnSpc>
            </a:pPr>
            <a:r>
              <a:rPr lang="en-US" sz="2500" spc="50">
                <a:solidFill>
                  <a:srgbClr val="FFFFFF"/>
                </a:solidFill>
                <a:latin typeface="Montserrat Ultra-Bold"/>
              </a:rPr>
              <a:t>Tourism &amp; Programs Manager</a:t>
            </a:r>
          </a:p>
        </p:txBody>
      </p:sp>
      <p:sp>
        <p:nvSpPr>
          <p:cNvPr id="26" name="TextBox 26"/>
          <p:cNvSpPr txBox="1"/>
          <p:nvPr/>
        </p:nvSpPr>
        <p:spPr>
          <a:xfrm>
            <a:off x="198835" y="7650511"/>
            <a:ext cx="5103908" cy="2221670"/>
          </a:xfrm>
          <a:prstGeom prst="rect">
            <a:avLst/>
          </a:prstGeom>
        </p:spPr>
        <p:txBody>
          <a:bodyPr lIns="0" tIns="0" rIns="0" bIns="0" rtlCol="0" anchor="t">
            <a:spAutoFit/>
          </a:bodyPr>
          <a:lstStyle/>
          <a:p>
            <a:pPr algn="ctr">
              <a:lnSpc>
                <a:spcPts val="5761"/>
              </a:lnSpc>
            </a:pPr>
            <a:r>
              <a:rPr lang="en-US" sz="5879" spc="-346">
                <a:solidFill>
                  <a:srgbClr val="263F6B"/>
                </a:solidFill>
                <a:latin typeface="Montserrat Ultra-Bold Italics"/>
              </a:rPr>
              <a:t>THE VISIT ROCKWALL TEAM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809</Words>
  <Application>Microsoft Office PowerPoint</Application>
  <PresentationFormat>Custom</PresentationFormat>
  <Paragraphs>161</Paragraphs>
  <Slides>22</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Calibri</vt:lpstr>
      <vt:lpstr>Georgia</vt:lpstr>
      <vt:lpstr>Arial</vt:lpstr>
      <vt:lpstr>Montserrat</vt:lpstr>
      <vt:lpstr>Montserrat Ultra-Bold Italics</vt:lpstr>
      <vt:lpstr>Montserrat Bold</vt:lpstr>
      <vt:lpstr>Rockwell</vt:lpstr>
      <vt:lpstr>Montserrat Italics</vt:lpstr>
      <vt:lpstr>Montserrat Ultra-Bold</vt:lpstr>
      <vt:lpstr>TAN Angleton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Visit Rockwall Presentation</dc:title>
  <dc:creator>Dodd, Lauri</dc:creator>
  <cp:lastModifiedBy>Dodd, Lauri</cp:lastModifiedBy>
  <cp:revision>2</cp:revision>
  <dcterms:created xsi:type="dcterms:W3CDTF">2006-08-16T00:00:00Z</dcterms:created>
  <dcterms:modified xsi:type="dcterms:W3CDTF">2023-09-25T22:03:22Z</dcterms:modified>
  <dc:identifier>DAFvFgOb2lw</dc:identifier>
</cp:coreProperties>
</file>